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7" r:id="rId2"/>
    <p:sldId id="266" r:id="rId3"/>
    <p:sldId id="260" r:id="rId4"/>
    <p:sldId id="261" r:id="rId5"/>
    <p:sldId id="256" r:id="rId6"/>
    <p:sldId id="258" r:id="rId7"/>
    <p:sldId id="259" r:id="rId8"/>
    <p:sldId id="269" r:id="rId9"/>
    <p:sldId id="270" r:id="rId10"/>
    <p:sldId id="271" r:id="rId11"/>
    <p:sldId id="268" r:id="rId12"/>
    <p:sldId id="272" r:id="rId13"/>
    <p:sldId id="267" r:id="rId14"/>
    <p:sldId id="273" r:id="rId15"/>
    <p:sldId id="274" r:id="rId16"/>
    <p:sldId id="282" r:id="rId17"/>
    <p:sldId id="275" r:id="rId18"/>
    <p:sldId id="276" r:id="rId19"/>
    <p:sldId id="278" r:id="rId20"/>
    <p:sldId id="280" r:id="rId21"/>
    <p:sldId id="279" r:id="rId22"/>
    <p:sldId id="281" r:id="rId23"/>
    <p:sldId id="283" r:id="rId24"/>
    <p:sldId id="277" r:id="rId25"/>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191348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17588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339433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240210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1557094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372014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321484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410583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56232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255516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010FD4-BE9D-46B2-9C6D-BB1650E402A3}" type="datetimeFigureOut">
              <a:rPr kumimoji="1" lang="ja-JP" altLang="en-US" smtClean="0"/>
              <a:t>2024/2/21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292901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10FD4-BE9D-46B2-9C6D-BB1650E402A3}" type="datetimeFigureOut">
              <a:rPr kumimoji="1" lang="ja-JP" altLang="en-US" smtClean="0"/>
              <a:t>2024/2/21</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C450C-09B5-47B4-A829-A347D83C4881}" type="slidenum">
              <a:rPr kumimoji="1" lang="ja-JP" altLang="en-US" smtClean="0"/>
              <a:t>‹#›</a:t>
            </a:fld>
            <a:endParaRPr kumimoji="1" lang="ja-JP" altLang="en-US" dirty="0"/>
          </a:p>
        </p:txBody>
      </p:sp>
    </p:spTree>
    <p:extLst>
      <p:ext uri="{BB962C8B-B14F-4D97-AF65-F5344CB8AC3E}">
        <p14:creationId xmlns:p14="http://schemas.microsoft.com/office/powerpoint/2010/main" val="1248010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nta.go.jp/about/organization/tokyo/education/index.htm"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9530" y="252723"/>
            <a:ext cx="12192000" cy="1831271"/>
          </a:xfrm>
          <a:prstGeom prst="rect">
            <a:avLst/>
          </a:prstGeom>
        </p:spPr>
        <p:txBody>
          <a:bodyPr wrap="square">
            <a:spAutoFit/>
          </a:bodyPr>
          <a:lstStyle/>
          <a:p>
            <a:r>
              <a:rPr lang="ja-JP" altLang="en-US" dirty="0"/>
              <a:t> 　</a:t>
            </a:r>
            <a:r>
              <a:rPr lang="ja-JP" altLang="en-US" sz="4000" dirty="0">
                <a:latin typeface="HGP創英角ｺﾞｼｯｸUB" panose="020B0900000000000000" pitchFamily="50" charset="-128"/>
                <a:ea typeface="HGP創英角ｺﾞｼｯｸUB" panose="020B0900000000000000" pitchFamily="50" charset="-128"/>
              </a:rPr>
              <a:t>令和５年度　租税教育セミナー</a:t>
            </a:r>
            <a:endParaRPr lang="ja-JP" altLang="en-US" sz="6000" dirty="0">
              <a:latin typeface="HGP創英角ｺﾞｼｯｸUB" panose="020B0900000000000000" pitchFamily="50" charset="-128"/>
              <a:ea typeface="HGP創英角ｺﾞｼｯｸUB" panose="020B0900000000000000" pitchFamily="50" charset="-128"/>
            </a:endParaRPr>
          </a:p>
          <a:p>
            <a:endParaRPr lang="ja-JP" altLang="en-US" sz="100"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                                                  　　　　　　　　　　　　　　　　　　　　　　　　</a:t>
            </a:r>
            <a:r>
              <a:rPr lang="ja-JP" altLang="en-US" sz="3600" dirty="0">
                <a:latin typeface="HGP創英角ｺﾞｼｯｸUB" panose="020B0900000000000000" pitchFamily="50" charset="-128"/>
                <a:ea typeface="HGP創英角ｺﾞｼｯｸUB" panose="020B0900000000000000" pitchFamily="50" charset="-128"/>
              </a:rPr>
              <a:t>川場村立川場中学校　　</a:t>
            </a:r>
            <a:endParaRPr lang="en-US" altLang="ja-JP" sz="36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　　　　　　　　　　　　　　　　　　　　　　　　　　　　　　　遠峯　健一</a:t>
            </a:r>
            <a:r>
              <a:rPr lang="ja-JP" altLang="en-US" sz="2800" dirty="0">
                <a:latin typeface="HGP創英角ｺﾞｼｯｸUB" panose="020B0900000000000000" pitchFamily="50" charset="-128"/>
                <a:ea typeface="HGP創英角ｺﾞｼｯｸUB" panose="020B0900000000000000" pitchFamily="50" charset="-128"/>
              </a:rPr>
              <a:t>　</a:t>
            </a:r>
          </a:p>
        </p:txBody>
      </p:sp>
      <p:pic>
        <p:nvPicPr>
          <p:cNvPr id="2" name="図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00417" y="1725426"/>
            <a:ext cx="7481455" cy="4824107"/>
          </a:xfrm>
          <a:prstGeom prst="rect">
            <a:avLst/>
          </a:prstGeom>
        </p:spPr>
      </p:pic>
    </p:spTree>
    <p:extLst>
      <p:ext uri="{BB962C8B-B14F-4D97-AF65-F5344CB8AC3E}">
        <p14:creationId xmlns:p14="http://schemas.microsoft.com/office/powerpoint/2010/main" val="3514413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6657" y="813178"/>
            <a:ext cx="2826328" cy="523220"/>
          </a:xfrm>
          <a:prstGeom prst="rect">
            <a:avLst/>
          </a:prstGeom>
          <a:noFill/>
        </p:spPr>
        <p:txBody>
          <a:bodyPr wrap="square" rtlCol="0">
            <a:spAutoFit/>
          </a:bodyPr>
          <a:lstStyle/>
          <a:p>
            <a:r>
              <a:rPr kumimoji="1" lang="ja-JP" altLang="en-US" sz="2800" dirty="0"/>
              <a:t>租税教室</a:t>
            </a:r>
            <a:r>
              <a:rPr kumimoji="1" lang="en-US" altLang="ja-JP" sz="2800" dirty="0"/>
              <a:t>…1</a:t>
            </a:r>
            <a:r>
              <a:rPr kumimoji="1" lang="ja-JP" altLang="en-US" sz="2800" dirty="0"/>
              <a:t>月</a:t>
            </a:r>
          </a:p>
        </p:txBody>
      </p:sp>
      <p:sp>
        <p:nvSpPr>
          <p:cNvPr id="4" name="テキスト ボックス 3"/>
          <p:cNvSpPr txBox="1"/>
          <p:nvPr/>
        </p:nvSpPr>
        <p:spPr>
          <a:xfrm>
            <a:off x="2829885" y="825188"/>
            <a:ext cx="9320159" cy="461665"/>
          </a:xfrm>
          <a:prstGeom prst="rect">
            <a:avLst/>
          </a:prstGeom>
          <a:solidFill>
            <a:schemeClr val="bg1"/>
          </a:solidFill>
        </p:spPr>
        <p:txBody>
          <a:bodyPr wrap="square" rtlCol="0">
            <a:spAutoFit/>
          </a:bodyPr>
          <a:lstStyle/>
          <a:p>
            <a:r>
              <a:rPr kumimoji="1" lang="ja-JP" altLang="en-US" sz="2400" spc="-300" dirty="0"/>
              <a:t>（１）</a:t>
            </a:r>
            <a:r>
              <a:rPr kumimoji="1" lang="ja-JP" altLang="en-US" sz="2400" spc="-150" dirty="0"/>
              <a:t>公平な税の集め方についての考察 １～４それぞれどう感じるか</a:t>
            </a:r>
          </a:p>
        </p:txBody>
      </p:sp>
      <p:pic>
        <p:nvPicPr>
          <p:cNvPr id="3" name="図 2"/>
          <p:cNvPicPr>
            <a:picLocks noChangeAspect="1"/>
          </p:cNvPicPr>
          <p:nvPr/>
        </p:nvPicPr>
        <p:blipFill>
          <a:blip r:embed="rId2"/>
          <a:stretch>
            <a:fillRect/>
          </a:stretch>
        </p:blipFill>
        <p:spPr>
          <a:xfrm>
            <a:off x="7670052" y="3787080"/>
            <a:ext cx="4363105" cy="2481924"/>
          </a:xfrm>
          <a:prstGeom prst="rect">
            <a:avLst/>
          </a:prstGeom>
        </p:spPr>
      </p:pic>
      <p:pic>
        <p:nvPicPr>
          <p:cNvPr id="9" name="図 8"/>
          <p:cNvPicPr>
            <a:picLocks noChangeAspect="1"/>
          </p:cNvPicPr>
          <p:nvPr/>
        </p:nvPicPr>
        <p:blipFill>
          <a:blip r:embed="rId3"/>
          <a:stretch>
            <a:fillRect/>
          </a:stretch>
        </p:blipFill>
        <p:spPr>
          <a:xfrm>
            <a:off x="3075988" y="3782181"/>
            <a:ext cx="4574081" cy="2535225"/>
          </a:xfrm>
          <a:prstGeom prst="rect">
            <a:avLst/>
          </a:prstGeom>
        </p:spPr>
      </p:pic>
      <p:pic>
        <p:nvPicPr>
          <p:cNvPr id="10" name="図 9"/>
          <p:cNvPicPr>
            <a:picLocks noChangeAspect="1"/>
          </p:cNvPicPr>
          <p:nvPr/>
        </p:nvPicPr>
        <p:blipFill>
          <a:blip r:embed="rId4"/>
          <a:stretch>
            <a:fillRect/>
          </a:stretch>
        </p:blipFill>
        <p:spPr>
          <a:xfrm>
            <a:off x="7621456" y="1248216"/>
            <a:ext cx="4460298" cy="2472160"/>
          </a:xfrm>
          <a:prstGeom prst="rect">
            <a:avLst/>
          </a:prstGeom>
        </p:spPr>
      </p:pic>
      <p:pic>
        <p:nvPicPr>
          <p:cNvPr id="14" name="図 13"/>
          <p:cNvPicPr>
            <a:picLocks noChangeAspect="1"/>
          </p:cNvPicPr>
          <p:nvPr/>
        </p:nvPicPr>
        <p:blipFill>
          <a:blip r:embed="rId5"/>
          <a:stretch>
            <a:fillRect/>
          </a:stretch>
        </p:blipFill>
        <p:spPr>
          <a:xfrm>
            <a:off x="236924" y="1519402"/>
            <a:ext cx="2327167" cy="2262779"/>
          </a:xfrm>
          <a:prstGeom prst="rect">
            <a:avLst/>
          </a:prstGeom>
        </p:spPr>
      </p:pic>
      <p:pic>
        <p:nvPicPr>
          <p:cNvPr id="15" name="図 14"/>
          <p:cNvPicPr>
            <a:picLocks noChangeAspect="1"/>
          </p:cNvPicPr>
          <p:nvPr/>
        </p:nvPicPr>
        <p:blipFill rotWithShape="1">
          <a:blip r:embed="rId6"/>
          <a:srcRect r="29501" b="1666"/>
          <a:stretch/>
        </p:blipFill>
        <p:spPr>
          <a:xfrm>
            <a:off x="127923" y="3946916"/>
            <a:ext cx="2879486" cy="2203434"/>
          </a:xfrm>
          <a:prstGeom prst="rect">
            <a:avLst/>
          </a:prstGeom>
        </p:spPr>
      </p:pic>
      <p:sp>
        <p:nvSpPr>
          <p:cNvPr id="16" name="正方形/長方形 15"/>
          <p:cNvSpPr/>
          <p:nvPr/>
        </p:nvSpPr>
        <p:spPr>
          <a:xfrm>
            <a:off x="151624" y="-17818"/>
            <a:ext cx="11993152" cy="769441"/>
          </a:xfrm>
          <a:prstGeom prst="rect">
            <a:avLst/>
          </a:prstGeom>
        </p:spPr>
        <p:txBody>
          <a:bodyPr wrap="square">
            <a:spAutoFit/>
          </a:bodyPr>
          <a:lstStyle/>
          <a:p>
            <a:r>
              <a:rPr lang="ja-JP" altLang="en-US" dirty="0"/>
              <a:t> </a:t>
            </a:r>
            <a:r>
              <a:rPr lang="ja-JP" altLang="en-US" sz="4400" dirty="0">
                <a:latin typeface="HGS創英角ｺﾞｼｯｸUB" panose="020B0900000000000000" pitchFamily="50" charset="-128"/>
                <a:ea typeface="HGS創英角ｺﾞｼｯｸUB" panose="020B0900000000000000" pitchFamily="50" charset="-128"/>
              </a:rPr>
              <a:t>５・</a:t>
            </a:r>
            <a:r>
              <a:rPr lang="ja-JP" altLang="en-US" sz="4400" spc="-300" dirty="0">
                <a:latin typeface="HGS創英角ｺﾞｼｯｸUB" panose="020B0900000000000000" pitchFamily="50" charset="-128"/>
                <a:ea typeface="HGS創英角ｺﾞｼｯｸUB" panose="020B0900000000000000" pitchFamily="50" charset="-128"/>
              </a:rPr>
              <a:t>（１）</a:t>
            </a:r>
            <a:r>
              <a:rPr lang="ja-JP" altLang="en-US" sz="4400" dirty="0">
                <a:latin typeface="HGS創英角ｺﾞｼｯｸUB" panose="020B0900000000000000" pitchFamily="50" charset="-128"/>
                <a:ea typeface="HGS創英角ｺﾞｼｯｸUB" panose="020B0900000000000000" pitchFamily="50" charset="-128"/>
              </a:rPr>
              <a:t>税務署職員による租税教室について</a:t>
            </a:r>
            <a:endParaRPr lang="ja-JP" altLang="en-US" sz="6000" dirty="0">
              <a:latin typeface="HGS創英角ｺﾞｼｯｸUB" panose="020B0900000000000000" pitchFamily="50" charset="-128"/>
              <a:ea typeface="HGS創英角ｺﾞｼｯｸUB" panose="020B0900000000000000" pitchFamily="50" charset="-128"/>
            </a:endParaRPr>
          </a:p>
        </p:txBody>
      </p:sp>
      <p:grpSp>
        <p:nvGrpSpPr>
          <p:cNvPr id="8" name="グループ化 7"/>
          <p:cNvGrpSpPr/>
          <p:nvPr/>
        </p:nvGrpSpPr>
        <p:grpSpPr>
          <a:xfrm>
            <a:off x="3074397" y="1248216"/>
            <a:ext cx="4538846" cy="2515696"/>
            <a:chOff x="2919849" y="1248216"/>
            <a:chExt cx="4538846" cy="2515696"/>
          </a:xfrm>
        </p:grpSpPr>
        <p:pic>
          <p:nvPicPr>
            <p:cNvPr id="11" name="図 10"/>
            <p:cNvPicPr>
              <a:picLocks noChangeAspect="1"/>
            </p:cNvPicPr>
            <p:nvPr/>
          </p:nvPicPr>
          <p:blipFill>
            <a:blip r:embed="rId7"/>
            <a:stretch>
              <a:fillRect/>
            </a:stretch>
          </p:blipFill>
          <p:spPr>
            <a:xfrm>
              <a:off x="2919849" y="1248216"/>
              <a:ext cx="4538846" cy="2515696"/>
            </a:xfrm>
            <a:prstGeom prst="rect">
              <a:avLst/>
            </a:prstGeom>
          </p:spPr>
        </p:pic>
        <p:pic>
          <p:nvPicPr>
            <p:cNvPr id="7" name="図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906784" y="2982563"/>
              <a:ext cx="420660" cy="268247"/>
            </a:xfrm>
            <a:prstGeom prst="rect">
              <a:avLst/>
            </a:prstGeom>
          </p:spPr>
        </p:pic>
      </p:grpSp>
      <p:sp>
        <p:nvSpPr>
          <p:cNvPr id="6" name="正方形/長方形 5">
            <a:extLst>
              <a:ext uri="{FF2B5EF4-FFF2-40B4-BE49-F238E27FC236}">
                <a16:creationId xmlns:a16="http://schemas.microsoft.com/office/drawing/2014/main" id="{27099425-07CE-4A5E-90E2-FFF77355F813}"/>
              </a:ext>
            </a:extLst>
          </p:cNvPr>
          <p:cNvSpPr/>
          <p:nvPr/>
        </p:nvSpPr>
        <p:spPr>
          <a:xfrm>
            <a:off x="3606085" y="1442128"/>
            <a:ext cx="231820" cy="302681"/>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9391FC5-A643-49E3-AA9C-A73ED8B7A150}"/>
              </a:ext>
            </a:extLst>
          </p:cNvPr>
          <p:cNvSpPr txBox="1"/>
          <p:nvPr/>
        </p:nvSpPr>
        <p:spPr>
          <a:xfrm>
            <a:off x="3543057" y="1432821"/>
            <a:ext cx="459123" cy="369332"/>
          </a:xfrm>
          <a:prstGeom prst="rect">
            <a:avLst/>
          </a:prstGeom>
          <a:noFill/>
        </p:spPr>
        <p:txBody>
          <a:bodyPr wrap="square" rtlCol="0">
            <a:spAutoFit/>
          </a:bodyPr>
          <a:lstStyle/>
          <a:p>
            <a:r>
              <a:rPr kumimoji="1" lang="ja-JP" altLang="en-US" dirty="0"/>
              <a:t>１</a:t>
            </a:r>
          </a:p>
        </p:txBody>
      </p:sp>
      <p:sp>
        <p:nvSpPr>
          <p:cNvPr id="17" name="正方形/長方形 16">
            <a:extLst>
              <a:ext uri="{FF2B5EF4-FFF2-40B4-BE49-F238E27FC236}">
                <a16:creationId xmlns:a16="http://schemas.microsoft.com/office/drawing/2014/main" id="{0CC65E82-3B94-4947-8B73-94715119E42E}"/>
              </a:ext>
            </a:extLst>
          </p:cNvPr>
          <p:cNvSpPr/>
          <p:nvPr/>
        </p:nvSpPr>
        <p:spPr>
          <a:xfrm>
            <a:off x="8369122" y="1432821"/>
            <a:ext cx="231820" cy="302681"/>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55E8E65-8A01-45C4-97B9-7C696B71EF6E}"/>
              </a:ext>
            </a:extLst>
          </p:cNvPr>
          <p:cNvSpPr txBox="1"/>
          <p:nvPr/>
        </p:nvSpPr>
        <p:spPr>
          <a:xfrm>
            <a:off x="8255470" y="1399495"/>
            <a:ext cx="459123" cy="369332"/>
          </a:xfrm>
          <a:prstGeom prst="rect">
            <a:avLst/>
          </a:prstGeom>
          <a:noFill/>
        </p:spPr>
        <p:txBody>
          <a:bodyPr wrap="square" rtlCol="0">
            <a:spAutoFit/>
          </a:bodyPr>
          <a:lstStyle/>
          <a:p>
            <a:r>
              <a:rPr lang="ja-JP" altLang="en-US" dirty="0"/>
              <a:t>２</a:t>
            </a:r>
            <a:endParaRPr lang="en-US" altLang="ja-JP" dirty="0"/>
          </a:p>
        </p:txBody>
      </p:sp>
      <p:sp>
        <p:nvSpPr>
          <p:cNvPr id="19" name="正方形/長方形 18">
            <a:extLst>
              <a:ext uri="{FF2B5EF4-FFF2-40B4-BE49-F238E27FC236}">
                <a16:creationId xmlns:a16="http://schemas.microsoft.com/office/drawing/2014/main" id="{DAC8C3DE-2BCA-4F51-BEA3-B2FBFCA76EA5}"/>
              </a:ext>
            </a:extLst>
          </p:cNvPr>
          <p:cNvSpPr/>
          <p:nvPr/>
        </p:nvSpPr>
        <p:spPr>
          <a:xfrm>
            <a:off x="3721995" y="3989125"/>
            <a:ext cx="231820" cy="302681"/>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980F6DCA-116D-4A06-BEFD-A8947D8A88EC}"/>
              </a:ext>
            </a:extLst>
          </p:cNvPr>
          <p:cNvSpPr/>
          <p:nvPr/>
        </p:nvSpPr>
        <p:spPr>
          <a:xfrm>
            <a:off x="8180166" y="3979818"/>
            <a:ext cx="231820" cy="302681"/>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D854C95-105E-4680-82EF-52BE1CA6B9D8}"/>
              </a:ext>
            </a:extLst>
          </p:cNvPr>
          <p:cNvSpPr txBox="1"/>
          <p:nvPr/>
        </p:nvSpPr>
        <p:spPr>
          <a:xfrm>
            <a:off x="3551420" y="3955215"/>
            <a:ext cx="459123" cy="369332"/>
          </a:xfrm>
          <a:prstGeom prst="rect">
            <a:avLst/>
          </a:prstGeom>
          <a:noFill/>
        </p:spPr>
        <p:txBody>
          <a:bodyPr wrap="square" rtlCol="0">
            <a:spAutoFit/>
          </a:bodyPr>
          <a:lstStyle/>
          <a:p>
            <a:r>
              <a:rPr lang="ja-JP" altLang="en-US" dirty="0"/>
              <a:t>３</a:t>
            </a:r>
            <a:endParaRPr kumimoji="1" lang="ja-JP" altLang="en-US" dirty="0"/>
          </a:p>
        </p:txBody>
      </p:sp>
      <p:sp>
        <p:nvSpPr>
          <p:cNvPr id="22" name="テキスト ボックス 21">
            <a:extLst>
              <a:ext uri="{FF2B5EF4-FFF2-40B4-BE49-F238E27FC236}">
                <a16:creationId xmlns:a16="http://schemas.microsoft.com/office/drawing/2014/main" id="{EEBCB688-DCCF-408A-A36A-4658B280E196}"/>
              </a:ext>
            </a:extLst>
          </p:cNvPr>
          <p:cNvSpPr txBox="1"/>
          <p:nvPr/>
        </p:nvSpPr>
        <p:spPr>
          <a:xfrm>
            <a:off x="8182424" y="3929457"/>
            <a:ext cx="459123" cy="369332"/>
          </a:xfrm>
          <a:prstGeom prst="rect">
            <a:avLst/>
          </a:prstGeom>
          <a:noFill/>
        </p:spPr>
        <p:txBody>
          <a:bodyPr wrap="square" rtlCol="0">
            <a:spAutoFit/>
          </a:bodyPr>
          <a:lstStyle/>
          <a:p>
            <a:r>
              <a:rPr lang="ja-JP" altLang="en-US" dirty="0"/>
              <a:t>４</a:t>
            </a:r>
            <a:endParaRPr kumimoji="1" lang="ja-JP" altLang="en-US" dirty="0"/>
          </a:p>
        </p:txBody>
      </p:sp>
    </p:spTree>
    <p:extLst>
      <p:ext uri="{BB962C8B-B14F-4D97-AF65-F5344CB8AC3E}">
        <p14:creationId xmlns:p14="http://schemas.microsoft.com/office/powerpoint/2010/main" val="424299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7925" y="513984"/>
            <a:ext cx="11573165" cy="830997"/>
          </a:xfrm>
          <a:prstGeom prst="rect">
            <a:avLst/>
          </a:prstGeom>
          <a:noFill/>
        </p:spPr>
        <p:txBody>
          <a:bodyPr wrap="square" rtlCol="0">
            <a:spAutoFit/>
          </a:bodyPr>
          <a:lstStyle/>
          <a:p>
            <a:r>
              <a:rPr lang="ja-JP" altLang="en-US" sz="2400" spc="-300" dirty="0"/>
              <a:t>（２）</a:t>
            </a:r>
            <a:r>
              <a:rPr lang="ja-JP" altLang="en-US" sz="2400" dirty="0"/>
              <a:t>実際の税の集め方についての考察</a:t>
            </a:r>
            <a:endParaRPr lang="en-US" altLang="ja-JP" sz="2400" dirty="0"/>
          </a:p>
          <a:p>
            <a:pPr algn="r"/>
            <a:r>
              <a:rPr lang="ja-JP" altLang="en-US" sz="2400" dirty="0"/>
              <a:t>→例えば、１～４</a:t>
            </a:r>
            <a:r>
              <a:rPr kumimoji="1" lang="ja-JP" altLang="en-US" sz="2400" dirty="0"/>
              <a:t>を組み合わせて公平な集め方を実現している。</a:t>
            </a:r>
          </a:p>
        </p:txBody>
      </p:sp>
      <p:pic>
        <p:nvPicPr>
          <p:cNvPr id="3" name="図 2"/>
          <p:cNvPicPr>
            <a:picLocks noChangeAspect="1"/>
          </p:cNvPicPr>
          <p:nvPr/>
        </p:nvPicPr>
        <p:blipFill>
          <a:blip r:embed="rId2"/>
          <a:stretch>
            <a:fillRect/>
          </a:stretch>
        </p:blipFill>
        <p:spPr>
          <a:xfrm>
            <a:off x="257646" y="1344981"/>
            <a:ext cx="5198641" cy="5133640"/>
          </a:xfrm>
          <a:prstGeom prst="rect">
            <a:avLst/>
          </a:prstGeom>
        </p:spPr>
      </p:pic>
      <p:sp>
        <p:nvSpPr>
          <p:cNvPr id="4" name="正方形/長方形 3"/>
          <p:cNvSpPr/>
          <p:nvPr/>
        </p:nvSpPr>
        <p:spPr>
          <a:xfrm>
            <a:off x="6461340" y="1790030"/>
            <a:ext cx="5564406" cy="2062103"/>
          </a:xfrm>
          <a:prstGeom prst="rect">
            <a:avLst/>
          </a:prstGeom>
          <a:ln>
            <a:solidFill>
              <a:schemeClr val="tx1"/>
            </a:solidFill>
          </a:ln>
        </p:spPr>
        <p:txBody>
          <a:bodyPr wrap="square">
            <a:spAutoFit/>
          </a:bodyPr>
          <a:lstStyle/>
          <a:p>
            <a:r>
              <a:rPr lang="ja-JP" altLang="en-US" sz="3200" dirty="0">
                <a:latin typeface="+mn-ea"/>
                <a:cs typeface="Times New Roman" panose="02020603050405020304" pitchFamily="18" charset="0"/>
              </a:rPr>
              <a:t>適切な課税方法を採用して、複数の税金をバランス良く組み合わせる</a:t>
            </a:r>
            <a:endParaRPr lang="en-US" altLang="ja-JP" sz="3200" dirty="0">
              <a:latin typeface="+mn-ea"/>
              <a:cs typeface="Times New Roman" panose="02020603050405020304" pitchFamily="18" charset="0"/>
            </a:endParaRPr>
          </a:p>
          <a:p>
            <a:pPr algn="ctr"/>
            <a:r>
              <a:rPr lang="ja-JP" altLang="en-US" sz="3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タックスミックス</a:t>
            </a:r>
            <a:endParaRPr lang="ja-JP" altLang="en-US" sz="3200" dirty="0">
              <a:latin typeface="HGP創英角ｺﾞｼｯｸUB" panose="020B0900000000000000" pitchFamily="50" charset="-128"/>
              <a:ea typeface="HGP創英角ｺﾞｼｯｸUB" panose="020B0900000000000000" pitchFamily="50" charset="-128"/>
            </a:endParaRPr>
          </a:p>
        </p:txBody>
      </p:sp>
      <p:sp>
        <p:nvSpPr>
          <p:cNvPr id="5" name="右矢印 4"/>
          <p:cNvSpPr/>
          <p:nvPr/>
        </p:nvSpPr>
        <p:spPr>
          <a:xfrm>
            <a:off x="5563708" y="1953274"/>
            <a:ext cx="790211" cy="173561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6461340" y="4742231"/>
            <a:ext cx="5564406" cy="584775"/>
          </a:xfrm>
          <a:prstGeom prst="rect">
            <a:avLst/>
          </a:prstGeom>
          <a:ln>
            <a:solidFill>
              <a:schemeClr val="tx1"/>
            </a:solidFill>
          </a:ln>
        </p:spPr>
        <p:txBody>
          <a:bodyPr wrap="square">
            <a:spAutoFit/>
          </a:bodyPr>
          <a:lstStyle/>
          <a:p>
            <a:pPr algn="ct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税負担の公平性の確保</a:t>
            </a:r>
          </a:p>
        </p:txBody>
      </p:sp>
      <p:sp>
        <p:nvSpPr>
          <p:cNvPr id="7" name="右矢印 6"/>
          <p:cNvSpPr/>
          <p:nvPr/>
        </p:nvSpPr>
        <p:spPr>
          <a:xfrm rot="5400000">
            <a:off x="8860446" y="3070908"/>
            <a:ext cx="766193" cy="24525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87F28FAC-19AF-4F03-AAC7-9136A871B7B4}"/>
              </a:ext>
            </a:extLst>
          </p:cNvPr>
          <p:cNvSpPr txBox="1"/>
          <p:nvPr/>
        </p:nvSpPr>
        <p:spPr>
          <a:xfrm>
            <a:off x="424619" y="2769972"/>
            <a:ext cx="459123" cy="400110"/>
          </a:xfrm>
          <a:prstGeom prst="rect">
            <a:avLst/>
          </a:prstGeom>
          <a:noFill/>
        </p:spPr>
        <p:txBody>
          <a:bodyPr wrap="square" rtlCol="0">
            <a:spAutoFit/>
          </a:bodyPr>
          <a:lstStyle/>
          <a:p>
            <a:r>
              <a:rPr lang="ja-JP" altLang="en-US" sz="2000" dirty="0">
                <a:latin typeface="HGS創英角ｺﾞｼｯｸUB" panose="020B0900000000000000" pitchFamily="50" charset="-128"/>
                <a:ea typeface="HGS創英角ｺﾞｼｯｸUB" panose="020B0900000000000000" pitchFamily="50" charset="-128"/>
              </a:rPr>
              <a:t>２</a:t>
            </a:r>
            <a:endParaRPr lang="en-US" altLang="ja-JP" sz="2000" dirty="0">
              <a:latin typeface="HGS創英角ｺﾞｼｯｸUB" panose="020B0900000000000000" pitchFamily="50" charset="-128"/>
              <a:ea typeface="HGS創英角ｺﾞｼｯｸUB" panose="020B0900000000000000" pitchFamily="50" charset="-128"/>
            </a:endParaRPr>
          </a:p>
        </p:txBody>
      </p:sp>
      <p:sp>
        <p:nvSpPr>
          <p:cNvPr id="12" name="正方形/長方形 11">
            <a:extLst>
              <a:ext uri="{FF2B5EF4-FFF2-40B4-BE49-F238E27FC236}">
                <a16:creationId xmlns:a16="http://schemas.microsoft.com/office/drawing/2014/main" id="{B34C0294-F63F-445E-B9C7-8E3308D866F4}"/>
              </a:ext>
            </a:extLst>
          </p:cNvPr>
          <p:cNvSpPr/>
          <p:nvPr/>
        </p:nvSpPr>
        <p:spPr>
          <a:xfrm>
            <a:off x="562619" y="1532160"/>
            <a:ext cx="2251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221A971-6830-4ED2-AFC5-B081B7B3BFA6}"/>
              </a:ext>
            </a:extLst>
          </p:cNvPr>
          <p:cNvSpPr/>
          <p:nvPr/>
        </p:nvSpPr>
        <p:spPr>
          <a:xfrm>
            <a:off x="843809" y="2817903"/>
            <a:ext cx="2251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F386127-629C-45AD-9F22-823DBDA36E3D}"/>
              </a:ext>
            </a:extLst>
          </p:cNvPr>
          <p:cNvSpPr/>
          <p:nvPr/>
        </p:nvSpPr>
        <p:spPr>
          <a:xfrm>
            <a:off x="715019" y="4092912"/>
            <a:ext cx="2251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04033EC-A6EA-47BA-8D88-CED1F188D83B}"/>
              </a:ext>
            </a:extLst>
          </p:cNvPr>
          <p:cNvSpPr/>
          <p:nvPr/>
        </p:nvSpPr>
        <p:spPr>
          <a:xfrm>
            <a:off x="562620" y="5290650"/>
            <a:ext cx="26167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1492651-2F18-4C33-B76F-E1C0B1447FF6}"/>
              </a:ext>
            </a:extLst>
          </p:cNvPr>
          <p:cNvSpPr txBox="1"/>
          <p:nvPr/>
        </p:nvSpPr>
        <p:spPr>
          <a:xfrm>
            <a:off x="413886" y="1492066"/>
            <a:ext cx="459123" cy="400110"/>
          </a:xfrm>
          <a:prstGeom prst="rect">
            <a:avLst/>
          </a:prstGeom>
          <a:noFill/>
        </p:spPr>
        <p:txBody>
          <a:bodyPr wrap="square" rtlCol="0">
            <a:spAutoFit/>
          </a:bodyPr>
          <a:lstStyle/>
          <a:p>
            <a:r>
              <a:rPr kumimoji="1" lang="ja-JP" altLang="en-US" sz="2000" dirty="0">
                <a:latin typeface="HGS創英角ｺﾞｼｯｸUB" panose="020B0900000000000000" pitchFamily="50" charset="-128"/>
                <a:ea typeface="HGS創英角ｺﾞｼｯｸUB" panose="020B0900000000000000" pitchFamily="50" charset="-128"/>
              </a:rPr>
              <a:t>１</a:t>
            </a:r>
          </a:p>
        </p:txBody>
      </p:sp>
      <p:sp>
        <p:nvSpPr>
          <p:cNvPr id="10" name="テキスト ボックス 9">
            <a:extLst>
              <a:ext uri="{FF2B5EF4-FFF2-40B4-BE49-F238E27FC236}">
                <a16:creationId xmlns:a16="http://schemas.microsoft.com/office/drawing/2014/main" id="{4559692A-8EB4-460F-BD0D-3E9C0BFE74A6}"/>
              </a:ext>
            </a:extLst>
          </p:cNvPr>
          <p:cNvSpPr txBox="1"/>
          <p:nvPr/>
        </p:nvSpPr>
        <p:spPr>
          <a:xfrm>
            <a:off x="442213" y="4048121"/>
            <a:ext cx="459123" cy="400110"/>
          </a:xfrm>
          <a:prstGeom prst="rect">
            <a:avLst/>
          </a:prstGeom>
          <a:noFill/>
        </p:spPr>
        <p:txBody>
          <a:bodyPr wrap="square" rtlCol="0">
            <a:spAutoFit/>
          </a:bodyPr>
          <a:lstStyle/>
          <a:p>
            <a:r>
              <a:rPr lang="ja-JP" altLang="en-US" sz="2000" dirty="0">
                <a:latin typeface="HGS創英角ｺﾞｼｯｸUB" panose="020B0900000000000000" pitchFamily="50" charset="-128"/>
                <a:ea typeface="HGS創英角ｺﾞｼｯｸUB" panose="020B0900000000000000" pitchFamily="50" charset="-128"/>
              </a:rPr>
              <a:t>３</a:t>
            </a:r>
            <a:endParaRPr kumimoji="1" lang="ja-JP" altLang="en-US" sz="2000" dirty="0">
              <a:latin typeface="HGS創英角ｺﾞｼｯｸUB" panose="020B0900000000000000" pitchFamily="50" charset="-128"/>
              <a:ea typeface="HGS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6E09C4EC-CD87-4249-AC95-4CF033952894}"/>
              </a:ext>
            </a:extLst>
          </p:cNvPr>
          <p:cNvSpPr txBox="1"/>
          <p:nvPr/>
        </p:nvSpPr>
        <p:spPr>
          <a:xfrm>
            <a:off x="450327" y="5301248"/>
            <a:ext cx="459123" cy="400110"/>
          </a:xfrm>
          <a:prstGeom prst="rect">
            <a:avLst/>
          </a:prstGeom>
          <a:noFill/>
        </p:spPr>
        <p:txBody>
          <a:bodyPr wrap="square" rtlCol="0">
            <a:spAutoFit/>
          </a:bodyPr>
          <a:lstStyle/>
          <a:p>
            <a:r>
              <a:rPr lang="ja-JP" altLang="en-US" sz="2000" dirty="0">
                <a:latin typeface="HGS創英角ｺﾞｼｯｸUB" panose="020B0900000000000000" pitchFamily="50" charset="-128"/>
                <a:ea typeface="HGS創英角ｺﾞｼｯｸUB" panose="020B0900000000000000" pitchFamily="50" charset="-128"/>
              </a:rPr>
              <a:t>４</a:t>
            </a:r>
            <a:endParaRPr kumimoji="1" lang="ja-JP" altLang="en-US" sz="20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310795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8877" y="872651"/>
            <a:ext cx="7269019" cy="461665"/>
          </a:xfrm>
          <a:prstGeom prst="rect">
            <a:avLst/>
          </a:prstGeom>
          <a:noFill/>
        </p:spPr>
        <p:txBody>
          <a:bodyPr wrap="square" rtlCol="0">
            <a:spAutoFit/>
          </a:bodyPr>
          <a:lstStyle/>
          <a:p>
            <a:r>
              <a:rPr lang="ja-JP" altLang="en-US" sz="2400" spc="-300" dirty="0"/>
              <a:t>（３）</a:t>
            </a:r>
            <a:r>
              <a:rPr kumimoji="1" lang="ja-JP" altLang="en-US" sz="2400" dirty="0"/>
              <a:t>生徒の感想（中３女子）</a:t>
            </a:r>
          </a:p>
        </p:txBody>
      </p:sp>
      <p:sp>
        <p:nvSpPr>
          <p:cNvPr id="4" name="正方形/長方形 3"/>
          <p:cNvSpPr/>
          <p:nvPr/>
        </p:nvSpPr>
        <p:spPr>
          <a:xfrm>
            <a:off x="198877" y="1462403"/>
            <a:ext cx="11780196" cy="4835170"/>
          </a:xfrm>
          <a:prstGeom prst="rect">
            <a:avLst/>
          </a:prstGeom>
          <a:ln w="12700">
            <a:solidFill>
              <a:schemeClr val="tx1"/>
            </a:solidFill>
          </a:ln>
        </p:spPr>
        <p:txBody>
          <a:bodyPr wrap="square">
            <a:spAutoFit/>
          </a:bodyPr>
          <a:lstStyle/>
          <a:p>
            <a:pPr algn="just">
              <a:lnSpc>
                <a:spcPct val="115000"/>
              </a:lnSpc>
              <a:spcAft>
                <a:spcPts val="0"/>
              </a:spcAft>
            </a:pPr>
            <a:r>
              <a:rPr lang="ja-JP" altLang="en-US" sz="2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2400" kern="100" dirty="0">
                <a:latin typeface="+mn-ea"/>
                <a:cs typeface="Times New Roman" panose="02020603050405020304" pitchFamily="18" charset="0"/>
              </a:rPr>
              <a:t>学校に税務署の方が来て、税に関する授業がありました。今回学んだのは、税金をどのように集めるか、についてです。班に分かれ、</a:t>
            </a:r>
            <a:r>
              <a:rPr lang="ja-JP" altLang="en-US" sz="2400" b="1" kern="100" dirty="0">
                <a:latin typeface="+mn-ea"/>
                <a:cs typeface="Times New Roman" panose="02020603050405020304" pitchFamily="18" charset="0"/>
              </a:rPr>
              <a:t>全部で３００万円の税金を公平に集めるにはどうしたらいいかを考えました。</a:t>
            </a:r>
            <a:r>
              <a:rPr lang="ja-JP" altLang="en-US" sz="2400" kern="100" dirty="0">
                <a:latin typeface="+mn-ea"/>
                <a:cs typeface="Times New Roman" panose="02020603050405020304" pitchFamily="18" charset="0"/>
              </a:rPr>
              <a:t>班が受け取る所得の額はそれぞれ異なる想定です。全員から同じ金額で集めるという方法だと、借金しなければならない人が出てきたり、特定の人が全額負担ということも考えられ、</a:t>
            </a:r>
            <a:r>
              <a:rPr lang="ja-JP" altLang="en-US" sz="2400" b="1" kern="100" dirty="0">
                <a:latin typeface="+mn-ea"/>
                <a:cs typeface="Times New Roman" panose="02020603050405020304" pitchFamily="18" charset="0"/>
              </a:rPr>
              <a:t>公平に集めることは意外に難しいと思いました。そこで学んだのは、負担する能力に応じた累進課税という方法です。</a:t>
            </a:r>
            <a:r>
              <a:rPr lang="ja-JP" altLang="en-US" sz="2400" kern="100" dirty="0">
                <a:latin typeface="+mn-ea"/>
                <a:cs typeface="Times New Roman" panose="02020603050405020304" pitchFamily="18" charset="0"/>
              </a:rPr>
              <a:t>所得が７００万円の人は３５％で２４５万円、２５０万円の人は２０％で５０万円、５０万円の人は１０％で」５万円ということにすると、</a:t>
            </a:r>
            <a:r>
              <a:rPr lang="ja-JP" altLang="en-US" sz="2400" b="1" kern="100" dirty="0">
                <a:latin typeface="+mn-ea"/>
                <a:cs typeface="Times New Roman" panose="02020603050405020304" pitchFamily="18" charset="0"/>
              </a:rPr>
              <a:t>それぞれが持っているお金に対して、公平に払えていると感じ、良い方法だと思いました。この授業を通して、税金の在り方や公平に負担することについて、しっかり考えることができました。</a:t>
            </a:r>
            <a:r>
              <a:rPr lang="ja-JP" altLang="en-US" sz="2400" kern="100" dirty="0">
                <a:latin typeface="+mn-ea"/>
                <a:cs typeface="Times New Roman" panose="02020603050405020304" pitchFamily="18" charset="0"/>
              </a:rPr>
              <a:t>これからも税金について関心を持って過ごそうと思います。</a:t>
            </a:r>
            <a:endParaRPr lang="en-US" altLang="ja-JP" sz="2400" kern="100" dirty="0">
              <a:latin typeface="+mn-ea"/>
              <a:cs typeface="Times New Roman" panose="02020603050405020304" pitchFamily="18" charset="0"/>
            </a:endParaRPr>
          </a:p>
        </p:txBody>
      </p:sp>
    </p:spTree>
    <p:extLst>
      <p:ext uri="{BB962C8B-B14F-4D97-AF65-F5344CB8AC3E}">
        <p14:creationId xmlns:p14="http://schemas.microsoft.com/office/powerpoint/2010/main" val="342542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41838" y="387844"/>
            <a:ext cx="10717822" cy="369332"/>
          </a:xfrm>
          <a:prstGeom prst="rect">
            <a:avLst/>
          </a:prstGeom>
        </p:spPr>
        <p:txBody>
          <a:bodyPr wrap="square">
            <a:spAutoFit/>
          </a:bodyPr>
          <a:lstStyle/>
          <a:p>
            <a:r>
              <a:rPr lang="ja-JP" altLang="en-US" dirty="0"/>
              <a:t> 　</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6" name="正方形/長方形 5"/>
          <p:cNvSpPr/>
          <p:nvPr/>
        </p:nvSpPr>
        <p:spPr>
          <a:xfrm>
            <a:off x="-16991" y="218567"/>
            <a:ext cx="12859966" cy="707886"/>
          </a:xfrm>
          <a:prstGeom prst="rect">
            <a:avLst/>
          </a:prstGeom>
        </p:spPr>
        <p:txBody>
          <a:bodyPr wrap="square">
            <a:spAutoFit/>
          </a:bodyPr>
          <a:lstStyle/>
          <a:p>
            <a:r>
              <a:rPr lang="ja-JP" altLang="en-US" sz="1600" dirty="0"/>
              <a:t> 　</a:t>
            </a:r>
            <a:r>
              <a:rPr lang="ja-JP" altLang="en-US" sz="4000" spc="-300" dirty="0">
                <a:latin typeface="HGS創英角ｺﾞｼｯｸUB" panose="020B0900000000000000" pitchFamily="50" charset="-128"/>
                <a:ea typeface="HGS創英角ｺﾞｼｯｸUB" panose="020B0900000000000000" pitchFamily="50" charset="-128"/>
              </a:rPr>
              <a:t>５・（２）公民的分野「地方自治と私たち」について</a:t>
            </a:r>
          </a:p>
        </p:txBody>
      </p:sp>
      <p:pic>
        <p:nvPicPr>
          <p:cNvPr id="3" name="図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6200000">
            <a:off x="596020" y="2100581"/>
            <a:ext cx="4686505" cy="4594869"/>
          </a:xfrm>
          <a:prstGeom prst="rect">
            <a:avLst/>
          </a:prstGeom>
        </p:spPr>
      </p:pic>
      <p:sp>
        <p:nvSpPr>
          <p:cNvPr id="7" name="テキスト ボックス 6"/>
          <p:cNvSpPr txBox="1"/>
          <p:nvPr/>
        </p:nvSpPr>
        <p:spPr>
          <a:xfrm>
            <a:off x="812802" y="1000831"/>
            <a:ext cx="9889441" cy="461665"/>
          </a:xfrm>
          <a:prstGeom prst="rect">
            <a:avLst/>
          </a:prstGeom>
          <a:solidFill>
            <a:schemeClr val="bg1"/>
          </a:solidFill>
        </p:spPr>
        <p:txBody>
          <a:bodyPr wrap="square" rtlCol="0">
            <a:spAutoFit/>
          </a:bodyPr>
          <a:lstStyle/>
          <a:p>
            <a:r>
              <a:rPr kumimoji="1" lang="ja-JP" altLang="en-US" sz="2400" dirty="0"/>
              <a:t>１　自主財源が乏しい地方財政についての考察（</a:t>
            </a:r>
            <a:r>
              <a:rPr kumimoji="1" lang="en-US" altLang="ja-JP" sz="2400" dirty="0"/>
              <a:t>3</a:t>
            </a:r>
            <a:r>
              <a:rPr kumimoji="1" lang="ja-JP" altLang="en-US" sz="2400" dirty="0"/>
              <a:t>時間目／</a:t>
            </a:r>
            <a:r>
              <a:rPr kumimoji="1" lang="en-US" altLang="ja-JP" sz="2400" dirty="0"/>
              <a:t>6</a:t>
            </a:r>
            <a:r>
              <a:rPr kumimoji="1" lang="ja-JP" altLang="en-US" sz="2400" dirty="0"/>
              <a:t>時間）</a:t>
            </a:r>
          </a:p>
        </p:txBody>
      </p:sp>
      <p:sp>
        <p:nvSpPr>
          <p:cNvPr id="8" name="テキスト ボックス 7"/>
          <p:cNvSpPr txBox="1"/>
          <p:nvPr/>
        </p:nvSpPr>
        <p:spPr>
          <a:xfrm>
            <a:off x="5757523" y="2072684"/>
            <a:ext cx="5792639" cy="1569660"/>
          </a:xfrm>
          <a:prstGeom prst="rect">
            <a:avLst/>
          </a:prstGeom>
          <a:solidFill>
            <a:schemeClr val="bg1"/>
          </a:solidFill>
        </p:spPr>
        <p:txBody>
          <a:bodyPr wrap="square" rtlCol="0">
            <a:spAutoFit/>
          </a:bodyPr>
          <a:lstStyle/>
          <a:p>
            <a:r>
              <a:rPr kumimoji="1" lang="ja-JP" altLang="en-US" sz="2400" dirty="0"/>
              <a:t>（１）用語の確認</a:t>
            </a:r>
            <a:endParaRPr kumimoji="1" lang="en-US" altLang="ja-JP" sz="2400" dirty="0"/>
          </a:p>
          <a:p>
            <a:r>
              <a:rPr kumimoji="1" lang="ja-JP" altLang="en-US" sz="2400" dirty="0"/>
              <a:t>自主財源・・・「地方税」</a:t>
            </a:r>
            <a:endParaRPr kumimoji="1" lang="en-US" altLang="ja-JP" sz="2400" dirty="0"/>
          </a:p>
          <a:p>
            <a:r>
              <a:rPr kumimoji="1" lang="ja-JP" altLang="en-US" sz="2400" dirty="0"/>
              <a:t>依存財源</a:t>
            </a:r>
            <a:r>
              <a:rPr lang="ja-JP" altLang="en-US" sz="2400" dirty="0"/>
              <a:t>・・・「国庫支出金」</a:t>
            </a:r>
            <a:endParaRPr lang="en-US" altLang="ja-JP" sz="2400" dirty="0"/>
          </a:p>
          <a:p>
            <a:r>
              <a:rPr lang="ja-JP" altLang="en-US" sz="2400" dirty="0"/>
              <a:t>　　　　　　　「</a:t>
            </a:r>
            <a:r>
              <a:rPr kumimoji="1" lang="ja-JP" altLang="en-US" sz="2400" dirty="0"/>
              <a:t>地方交付税交付金」　　　　</a:t>
            </a:r>
          </a:p>
        </p:txBody>
      </p:sp>
      <p:sp>
        <p:nvSpPr>
          <p:cNvPr id="9" name="テキスト ボックス 8"/>
          <p:cNvSpPr txBox="1"/>
          <p:nvPr/>
        </p:nvSpPr>
        <p:spPr>
          <a:xfrm>
            <a:off x="5757523" y="3613186"/>
            <a:ext cx="5144381" cy="1569660"/>
          </a:xfrm>
          <a:prstGeom prst="rect">
            <a:avLst/>
          </a:prstGeom>
          <a:solidFill>
            <a:schemeClr val="bg1"/>
          </a:solidFill>
        </p:spPr>
        <p:txBody>
          <a:bodyPr wrap="square" rtlCol="0">
            <a:spAutoFit/>
          </a:bodyPr>
          <a:lstStyle/>
          <a:p>
            <a:r>
              <a:rPr kumimoji="1" lang="ja-JP" altLang="en-US" sz="2400" dirty="0"/>
              <a:t>（２）資料からの気づき</a:t>
            </a:r>
            <a:endParaRPr kumimoji="1" lang="en-US" altLang="ja-JP" sz="2400" dirty="0"/>
          </a:p>
          <a:p>
            <a:r>
              <a:rPr kumimoji="1" lang="ja-JP" altLang="en-US" sz="2400" b="1" dirty="0"/>
              <a:t>都会</a:t>
            </a:r>
            <a:r>
              <a:rPr lang="ja-JP" altLang="en-US" sz="2400" b="1" dirty="0"/>
              <a:t>・・・</a:t>
            </a:r>
            <a:r>
              <a:rPr kumimoji="1" lang="ja-JP" altLang="en-US" sz="2400" b="1" dirty="0"/>
              <a:t>自主財源が豊富</a:t>
            </a:r>
            <a:endParaRPr kumimoji="1" lang="en-US" altLang="ja-JP" sz="2400" b="1" dirty="0"/>
          </a:p>
          <a:p>
            <a:r>
              <a:rPr lang="ja-JP" altLang="en-US" sz="2400" b="1" dirty="0"/>
              <a:t>地方・・・自主財源が乏しく、依存</a:t>
            </a:r>
            <a:endParaRPr lang="en-US" altLang="ja-JP" sz="2400" b="1" dirty="0"/>
          </a:p>
          <a:p>
            <a:r>
              <a:rPr lang="ja-JP" altLang="en-US" sz="2400" b="1" dirty="0"/>
              <a:t>　　　　財源に依存している</a:t>
            </a:r>
            <a:r>
              <a:rPr kumimoji="1" lang="ja-JP" altLang="en-US" sz="2400" dirty="0"/>
              <a:t>　　　　</a:t>
            </a:r>
          </a:p>
        </p:txBody>
      </p:sp>
      <p:sp>
        <p:nvSpPr>
          <p:cNvPr id="10" name="テキスト ボックス 9"/>
          <p:cNvSpPr txBox="1"/>
          <p:nvPr/>
        </p:nvSpPr>
        <p:spPr>
          <a:xfrm>
            <a:off x="5757523" y="5110117"/>
            <a:ext cx="5144381" cy="1200329"/>
          </a:xfrm>
          <a:prstGeom prst="rect">
            <a:avLst/>
          </a:prstGeom>
          <a:solidFill>
            <a:schemeClr val="bg1"/>
          </a:solidFill>
        </p:spPr>
        <p:txBody>
          <a:bodyPr wrap="square" rtlCol="0">
            <a:spAutoFit/>
          </a:bodyPr>
          <a:lstStyle/>
          <a:p>
            <a:r>
              <a:rPr kumimoji="1" lang="ja-JP" altLang="en-US" sz="2400" dirty="0"/>
              <a:t>（３）</a:t>
            </a:r>
            <a:r>
              <a:rPr kumimoji="1" lang="ja-JP" altLang="en-US" sz="2400" b="1" dirty="0"/>
              <a:t>自主財源が豊富なほど、住民のニーズに合った施策が実施できる。</a:t>
            </a:r>
            <a:endParaRPr kumimoji="1" lang="en-US" altLang="ja-JP" sz="2400" b="1" dirty="0"/>
          </a:p>
          <a:p>
            <a:r>
              <a:rPr kumimoji="1" lang="ja-JP" altLang="en-US" sz="2400" dirty="0"/>
              <a:t>　　　</a:t>
            </a:r>
          </a:p>
        </p:txBody>
      </p:sp>
      <p:sp>
        <p:nvSpPr>
          <p:cNvPr id="11" name="正方形/長方形 10"/>
          <p:cNvSpPr/>
          <p:nvPr/>
        </p:nvSpPr>
        <p:spPr>
          <a:xfrm>
            <a:off x="1048542" y="1553299"/>
            <a:ext cx="9417963" cy="461665"/>
          </a:xfrm>
          <a:prstGeom prst="rect">
            <a:avLst/>
          </a:prstGeom>
          <a:ln w="25400">
            <a:solidFill>
              <a:schemeClr val="tx1"/>
            </a:solidFill>
          </a:ln>
        </p:spPr>
        <p:txBody>
          <a:bodyPr wrap="none">
            <a:spAutoFit/>
          </a:bodyPr>
          <a:lstStyle/>
          <a:p>
            <a:r>
              <a:rPr lang="ja-JP" altLang="en-US" sz="2400" b="1" dirty="0">
                <a:latin typeface="+mn-ea"/>
                <a:cs typeface="Times New Roman" panose="02020603050405020304" pitchFamily="18" charset="0"/>
              </a:rPr>
              <a:t>主発問　</a:t>
            </a:r>
            <a:r>
              <a:rPr lang="ja-JP" altLang="ja-JP" sz="2400" b="1" dirty="0">
                <a:latin typeface="+mn-ea"/>
                <a:cs typeface="Times New Roman" panose="02020603050405020304" pitchFamily="18" charset="0"/>
              </a:rPr>
              <a:t>地方公共団体には、どのような課題があるのでしょうか。</a:t>
            </a:r>
            <a:endParaRPr lang="ja-JP" altLang="en-US" sz="2400" b="1" dirty="0">
              <a:latin typeface="+mn-ea"/>
            </a:endParaRPr>
          </a:p>
        </p:txBody>
      </p:sp>
      <p:sp>
        <p:nvSpPr>
          <p:cNvPr id="2" name="テキスト ボックス 1"/>
          <p:cNvSpPr txBox="1"/>
          <p:nvPr/>
        </p:nvSpPr>
        <p:spPr>
          <a:xfrm>
            <a:off x="5377386" y="6125780"/>
            <a:ext cx="6448268" cy="369332"/>
          </a:xfrm>
          <a:prstGeom prst="rect">
            <a:avLst/>
          </a:prstGeom>
          <a:noFill/>
        </p:spPr>
        <p:txBody>
          <a:bodyPr wrap="square" rtlCol="0">
            <a:spAutoFit/>
          </a:bodyPr>
          <a:lstStyle/>
          <a:p>
            <a:r>
              <a:rPr lang="ja-JP" altLang="en-US" dirty="0"/>
              <a:t>（出典：東京書籍：「新編　新しい社会　公民」より引用）</a:t>
            </a:r>
          </a:p>
        </p:txBody>
      </p:sp>
    </p:spTree>
    <p:extLst>
      <p:ext uri="{BB962C8B-B14F-4D97-AF65-F5344CB8AC3E}">
        <p14:creationId xmlns:p14="http://schemas.microsoft.com/office/powerpoint/2010/main" val="183126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47063" y="959658"/>
            <a:ext cx="1847829" cy="4984052"/>
          </a:xfrm>
          <a:prstGeom prst="rect">
            <a:avLst/>
          </a:prstGeom>
        </p:spPr>
      </p:pic>
      <p:sp>
        <p:nvSpPr>
          <p:cNvPr id="5" name="テキスト ボックス 4"/>
          <p:cNvSpPr txBox="1"/>
          <p:nvPr/>
        </p:nvSpPr>
        <p:spPr>
          <a:xfrm>
            <a:off x="374971" y="405545"/>
            <a:ext cx="8331284" cy="584775"/>
          </a:xfrm>
          <a:prstGeom prst="rect">
            <a:avLst/>
          </a:prstGeom>
          <a:solidFill>
            <a:schemeClr val="bg1"/>
          </a:solidFill>
        </p:spPr>
        <p:txBody>
          <a:bodyPr wrap="square" rtlCol="0">
            <a:spAutoFit/>
          </a:bodyPr>
          <a:lstStyle/>
          <a:p>
            <a:r>
              <a:rPr kumimoji="1" lang="ja-JP" altLang="en-US" sz="2800" dirty="0"/>
              <a:t>（４）群馬県の自主財源の割合</a:t>
            </a:r>
            <a:r>
              <a:rPr kumimoji="1" lang="en-US" altLang="ja-JP" sz="2800" dirty="0"/>
              <a:t>…</a:t>
            </a:r>
            <a:r>
              <a:rPr kumimoji="1" lang="ja-JP" altLang="en-US" sz="3200" b="1" dirty="0"/>
              <a:t>５３．５％</a:t>
            </a:r>
            <a:endParaRPr kumimoji="1" lang="en-US" altLang="ja-JP" sz="3200" b="1" dirty="0"/>
          </a:p>
        </p:txBody>
      </p:sp>
      <p:grpSp>
        <p:nvGrpSpPr>
          <p:cNvPr id="7" name="グループ化 6"/>
          <p:cNvGrpSpPr/>
          <p:nvPr/>
        </p:nvGrpSpPr>
        <p:grpSpPr>
          <a:xfrm>
            <a:off x="4357667" y="1200625"/>
            <a:ext cx="6740455" cy="4417154"/>
            <a:chOff x="4591506" y="2121759"/>
            <a:chExt cx="6740455" cy="4417154"/>
          </a:xfrm>
        </p:grpSpPr>
        <p:pic>
          <p:nvPicPr>
            <p:cNvPr id="3" name="図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rot="16200000">
              <a:off x="5793935" y="1109158"/>
              <a:ext cx="4335598" cy="6523912"/>
            </a:xfrm>
            <a:prstGeom prst="rect">
              <a:avLst/>
            </a:prstGeom>
          </p:spPr>
        </p:pic>
        <p:sp>
          <p:nvSpPr>
            <p:cNvPr id="6" name="テキスト ボックス 5"/>
            <p:cNvSpPr txBox="1"/>
            <p:nvPr/>
          </p:nvSpPr>
          <p:spPr>
            <a:xfrm>
              <a:off x="4591506" y="2121759"/>
              <a:ext cx="6740455" cy="461665"/>
            </a:xfrm>
            <a:prstGeom prst="rect">
              <a:avLst/>
            </a:prstGeom>
            <a:solidFill>
              <a:schemeClr val="bg1"/>
            </a:solidFill>
          </p:spPr>
          <p:txBody>
            <a:bodyPr wrap="square" rtlCol="0">
              <a:spAutoFit/>
            </a:bodyPr>
            <a:lstStyle/>
            <a:p>
              <a:r>
                <a:rPr kumimoji="1" lang="ja-JP" altLang="en-US" sz="2400" dirty="0"/>
                <a:t>（５）独自財源の取組</a:t>
              </a:r>
              <a:endParaRPr kumimoji="1" lang="en-US" altLang="ja-JP" sz="2400" b="1" dirty="0"/>
            </a:p>
          </p:txBody>
        </p:sp>
      </p:grpSp>
      <p:sp>
        <p:nvSpPr>
          <p:cNvPr id="2" name="テキスト ボックス 1"/>
          <p:cNvSpPr txBox="1"/>
          <p:nvPr/>
        </p:nvSpPr>
        <p:spPr>
          <a:xfrm>
            <a:off x="565084" y="6031523"/>
            <a:ext cx="3774998" cy="646331"/>
          </a:xfrm>
          <a:prstGeom prst="rect">
            <a:avLst/>
          </a:prstGeom>
          <a:noFill/>
        </p:spPr>
        <p:txBody>
          <a:bodyPr wrap="square" rtlCol="0">
            <a:spAutoFit/>
          </a:bodyPr>
          <a:lstStyle/>
          <a:p>
            <a:r>
              <a:rPr kumimoji="1" lang="ja-JP" altLang="en-US" dirty="0"/>
              <a:t>出典：群馬県「令和</a:t>
            </a:r>
            <a:r>
              <a:rPr kumimoji="1" lang="en-US" altLang="ja-JP" dirty="0"/>
              <a:t>5</a:t>
            </a:r>
            <a:r>
              <a:rPr kumimoji="1" lang="ja-JP" altLang="en-US" dirty="0"/>
              <a:t>年度版もっと知りたい暮らしと県税」</a:t>
            </a:r>
          </a:p>
        </p:txBody>
      </p:sp>
      <p:sp>
        <p:nvSpPr>
          <p:cNvPr id="8" name="テキスト ボックス 7"/>
          <p:cNvSpPr txBox="1"/>
          <p:nvPr/>
        </p:nvSpPr>
        <p:spPr>
          <a:xfrm>
            <a:off x="5831602" y="5943710"/>
            <a:ext cx="4965351" cy="369332"/>
          </a:xfrm>
          <a:prstGeom prst="rect">
            <a:avLst/>
          </a:prstGeom>
          <a:noFill/>
        </p:spPr>
        <p:txBody>
          <a:bodyPr wrap="square" rtlCol="0">
            <a:spAutoFit/>
          </a:bodyPr>
          <a:lstStyle/>
          <a:p>
            <a:r>
              <a:rPr kumimoji="1" lang="ja-JP" altLang="en-US" dirty="0"/>
              <a:t>出典：とうほう「ビジュアル公民</a:t>
            </a:r>
            <a:r>
              <a:rPr kumimoji="1" lang="en-US" altLang="ja-JP" dirty="0"/>
              <a:t>2023</a:t>
            </a:r>
            <a:r>
              <a:rPr kumimoji="1" lang="ja-JP" altLang="en-US" dirty="0"/>
              <a:t>」</a:t>
            </a:r>
          </a:p>
        </p:txBody>
      </p:sp>
    </p:spTree>
    <p:extLst>
      <p:ext uri="{BB962C8B-B14F-4D97-AF65-F5344CB8AC3E}">
        <p14:creationId xmlns:p14="http://schemas.microsoft.com/office/powerpoint/2010/main" val="256878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4971" y="405545"/>
            <a:ext cx="10276816" cy="584775"/>
          </a:xfrm>
          <a:prstGeom prst="rect">
            <a:avLst/>
          </a:prstGeom>
          <a:solidFill>
            <a:schemeClr val="bg1"/>
          </a:solidFill>
        </p:spPr>
        <p:txBody>
          <a:bodyPr wrap="square" rtlCol="0">
            <a:spAutoFit/>
          </a:bodyPr>
          <a:lstStyle/>
          <a:p>
            <a:r>
              <a:rPr kumimoji="1" lang="ja-JP" altLang="en-US" sz="3200" dirty="0"/>
              <a:t>（６）群馬県における自主財源を高めるための取組</a:t>
            </a:r>
            <a:endParaRPr kumimoji="1" lang="en-US" altLang="ja-JP" sz="3600" b="1" dirty="0"/>
          </a:p>
        </p:txBody>
      </p:sp>
      <p:sp>
        <p:nvSpPr>
          <p:cNvPr id="3" name="テキスト ボックス 2"/>
          <p:cNvSpPr txBox="1"/>
          <p:nvPr/>
        </p:nvSpPr>
        <p:spPr>
          <a:xfrm>
            <a:off x="1221277" y="1329673"/>
            <a:ext cx="5850731" cy="646331"/>
          </a:xfrm>
          <a:prstGeom prst="rect">
            <a:avLst/>
          </a:prstGeom>
          <a:solidFill>
            <a:schemeClr val="bg1"/>
          </a:solidFill>
        </p:spPr>
        <p:txBody>
          <a:bodyPr wrap="square" rtlCol="0">
            <a:spAutoFit/>
          </a:bodyPr>
          <a:lstStyle/>
          <a:p>
            <a:r>
              <a:rPr lang="en-US" altLang="ja-JP" sz="3600" b="1" dirty="0"/>
              <a:t>1</a:t>
            </a:r>
            <a:r>
              <a:rPr kumimoji="1" lang="ja-JP" altLang="en-US" sz="3600" b="1" dirty="0"/>
              <a:t>）　ぐんま緑の県民税</a:t>
            </a:r>
            <a:endParaRPr kumimoji="1" lang="en-US" altLang="ja-JP" sz="3600" b="1" dirty="0"/>
          </a:p>
        </p:txBody>
      </p:sp>
      <p:sp>
        <p:nvSpPr>
          <p:cNvPr id="4" name="テキスト ボックス 3"/>
          <p:cNvSpPr txBox="1"/>
          <p:nvPr/>
        </p:nvSpPr>
        <p:spPr>
          <a:xfrm>
            <a:off x="1221277" y="2408353"/>
            <a:ext cx="5928552" cy="646331"/>
          </a:xfrm>
          <a:prstGeom prst="rect">
            <a:avLst/>
          </a:prstGeom>
          <a:solidFill>
            <a:schemeClr val="bg1"/>
          </a:solidFill>
        </p:spPr>
        <p:txBody>
          <a:bodyPr wrap="square" rtlCol="0">
            <a:spAutoFit/>
          </a:bodyPr>
          <a:lstStyle/>
          <a:p>
            <a:r>
              <a:rPr kumimoji="1" lang="en-US" altLang="ja-JP" sz="3600" b="1" dirty="0"/>
              <a:t>2</a:t>
            </a:r>
            <a:r>
              <a:rPr kumimoji="1" lang="ja-JP" altLang="en-US" sz="3600" b="1" dirty="0"/>
              <a:t>）　ぐんまふるさと納税</a:t>
            </a:r>
            <a:endParaRPr kumimoji="1" lang="en-US" altLang="ja-JP" sz="3600" b="1" dirty="0"/>
          </a:p>
        </p:txBody>
      </p:sp>
      <p:sp>
        <p:nvSpPr>
          <p:cNvPr id="6" name="テキスト ボックス 5"/>
          <p:cNvSpPr txBox="1"/>
          <p:nvPr/>
        </p:nvSpPr>
        <p:spPr>
          <a:xfrm>
            <a:off x="1221277" y="3487033"/>
            <a:ext cx="5850731" cy="646331"/>
          </a:xfrm>
          <a:prstGeom prst="rect">
            <a:avLst/>
          </a:prstGeom>
          <a:solidFill>
            <a:schemeClr val="bg1"/>
          </a:solidFill>
        </p:spPr>
        <p:txBody>
          <a:bodyPr wrap="square" rtlCol="0">
            <a:spAutoFit/>
          </a:bodyPr>
          <a:lstStyle/>
          <a:p>
            <a:r>
              <a:rPr kumimoji="1" lang="en-US" altLang="ja-JP" sz="3600" b="1" dirty="0"/>
              <a:t>3</a:t>
            </a:r>
            <a:r>
              <a:rPr kumimoji="1" lang="ja-JP" altLang="en-US" sz="3600" b="1" dirty="0"/>
              <a:t>）　企業版ふるさと納税</a:t>
            </a:r>
            <a:endParaRPr kumimoji="1" lang="en-US" altLang="ja-JP" sz="3600" b="1" dirty="0"/>
          </a:p>
        </p:txBody>
      </p:sp>
      <p:sp>
        <p:nvSpPr>
          <p:cNvPr id="7" name="テキスト ボックス 6"/>
          <p:cNvSpPr txBox="1"/>
          <p:nvPr/>
        </p:nvSpPr>
        <p:spPr>
          <a:xfrm>
            <a:off x="1221277" y="4565713"/>
            <a:ext cx="5500535" cy="646331"/>
          </a:xfrm>
          <a:prstGeom prst="rect">
            <a:avLst/>
          </a:prstGeom>
          <a:solidFill>
            <a:schemeClr val="bg1"/>
          </a:solidFill>
        </p:spPr>
        <p:txBody>
          <a:bodyPr wrap="square" rtlCol="0">
            <a:spAutoFit/>
          </a:bodyPr>
          <a:lstStyle/>
          <a:p>
            <a:r>
              <a:rPr kumimoji="1" lang="en-US" altLang="ja-JP" sz="3600" b="1" dirty="0"/>
              <a:t>4</a:t>
            </a:r>
            <a:r>
              <a:rPr kumimoji="1" lang="ja-JP" altLang="en-US" sz="3600" b="1" dirty="0"/>
              <a:t>）　ネーミングライツ</a:t>
            </a:r>
            <a:endParaRPr kumimoji="1" lang="en-US" altLang="ja-JP" sz="3600" b="1" dirty="0"/>
          </a:p>
        </p:txBody>
      </p:sp>
      <p:pic>
        <p:nvPicPr>
          <p:cNvPr id="8" name="図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23417" y="990320"/>
            <a:ext cx="1875420" cy="1782314"/>
          </a:xfrm>
          <a:prstGeom prst="rect">
            <a:avLst/>
          </a:prstGeom>
        </p:spPr>
      </p:pic>
      <p:pic>
        <p:nvPicPr>
          <p:cNvPr id="9" name="図 8"/>
          <p:cNvPicPr>
            <a:picLocks noChangeAspect="1"/>
          </p:cNvPicPr>
          <p:nvPr/>
        </p:nvPicPr>
        <p:blipFill>
          <a:blip r:embed="rId4"/>
          <a:stretch>
            <a:fillRect/>
          </a:stretch>
        </p:blipFill>
        <p:spPr>
          <a:xfrm>
            <a:off x="6901774" y="2923003"/>
            <a:ext cx="2045119" cy="1642710"/>
          </a:xfrm>
          <a:prstGeom prst="rect">
            <a:avLst/>
          </a:prstGeom>
        </p:spPr>
      </p:pic>
      <p:sp>
        <p:nvSpPr>
          <p:cNvPr id="11" name="テキスト ボックス 10"/>
          <p:cNvSpPr txBox="1"/>
          <p:nvPr/>
        </p:nvSpPr>
        <p:spPr>
          <a:xfrm>
            <a:off x="8944153" y="1407679"/>
            <a:ext cx="2767201" cy="830997"/>
          </a:xfrm>
          <a:prstGeom prst="rect">
            <a:avLst/>
          </a:prstGeom>
          <a:noFill/>
        </p:spPr>
        <p:txBody>
          <a:bodyPr wrap="square" rtlCol="0">
            <a:spAutoFit/>
          </a:bodyPr>
          <a:lstStyle/>
          <a:p>
            <a:r>
              <a:rPr kumimoji="1" lang="ja-JP" altLang="en-US" sz="1600" dirty="0"/>
              <a:t>出典：</a:t>
            </a:r>
            <a:r>
              <a:rPr lang="ja-JP" altLang="en-US" sz="1600" dirty="0"/>
              <a:t>群馬県「みんなの森をみんなで守ろう「ぐんま緑の県民税」」</a:t>
            </a:r>
            <a:endParaRPr kumimoji="1" lang="ja-JP" altLang="en-US" sz="1600" dirty="0"/>
          </a:p>
        </p:txBody>
      </p:sp>
      <p:sp>
        <p:nvSpPr>
          <p:cNvPr id="12" name="テキスト ボックス 11"/>
          <p:cNvSpPr txBox="1"/>
          <p:nvPr/>
        </p:nvSpPr>
        <p:spPr>
          <a:xfrm>
            <a:off x="9071993" y="3225423"/>
            <a:ext cx="2767201" cy="584775"/>
          </a:xfrm>
          <a:prstGeom prst="rect">
            <a:avLst/>
          </a:prstGeom>
          <a:noFill/>
        </p:spPr>
        <p:txBody>
          <a:bodyPr wrap="square" rtlCol="0">
            <a:spAutoFit/>
          </a:bodyPr>
          <a:lstStyle/>
          <a:p>
            <a:r>
              <a:rPr kumimoji="1" lang="ja-JP" altLang="en-US" sz="1600" dirty="0"/>
              <a:t>出典：</a:t>
            </a:r>
            <a:r>
              <a:rPr lang="ja-JP" altLang="en-US" sz="1600" dirty="0"/>
              <a:t>群馬県「ぐんまふるさと納税」</a:t>
            </a:r>
            <a:endParaRPr kumimoji="1" lang="ja-JP" altLang="en-US" sz="1600" dirty="0"/>
          </a:p>
        </p:txBody>
      </p:sp>
      <p:sp>
        <p:nvSpPr>
          <p:cNvPr id="13" name="テキスト ボックス 12"/>
          <p:cNvSpPr txBox="1"/>
          <p:nvPr/>
        </p:nvSpPr>
        <p:spPr>
          <a:xfrm>
            <a:off x="7288824" y="5980347"/>
            <a:ext cx="4422530" cy="584775"/>
          </a:xfrm>
          <a:prstGeom prst="rect">
            <a:avLst/>
          </a:prstGeom>
          <a:noFill/>
        </p:spPr>
        <p:txBody>
          <a:bodyPr wrap="square" rtlCol="0">
            <a:spAutoFit/>
          </a:bodyPr>
          <a:lstStyle/>
          <a:p>
            <a:r>
              <a:rPr kumimoji="1" lang="ja-JP" altLang="en-US" sz="1600" dirty="0"/>
              <a:t>出典：</a:t>
            </a:r>
            <a:r>
              <a:rPr lang="ja-JP" altLang="en-US" sz="1600" dirty="0"/>
              <a:t>群馬県「</a:t>
            </a:r>
            <a:r>
              <a:rPr lang="en-US" altLang="ja-JP" sz="1600" dirty="0"/>
              <a:t>【4</a:t>
            </a:r>
            <a:r>
              <a:rPr lang="ja-JP" altLang="en-US" sz="1600" dirty="0"/>
              <a:t>月</a:t>
            </a:r>
            <a:r>
              <a:rPr lang="en-US" altLang="ja-JP" sz="1600" dirty="0"/>
              <a:t>7</a:t>
            </a:r>
            <a:r>
              <a:rPr lang="ja-JP" altLang="en-US" sz="1600" dirty="0"/>
              <a:t>日</a:t>
            </a:r>
            <a:r>
              <a:rPr lang="en-US" altLang="ja-JP" sz="1600" dirty="0"/>
              <a:t>】</a:t>
            </a:r>
            <a:r>
              <a:rPr lang="ja-JP" altLang="en-US" sz="1600" dirty="0"/>
              <a:t>ネーミングライツスポンサーの募集開始について（財政課）」</a:t>
            </a:r>
            <a:endParaRPr kumimoji="1" lang="ja-JP" altLang="en-US" sz="1600" dirty="0"/>
          </a:p>
        </p:txBody>
      </p:sp>
      <p:grpSp>
        <p:nvGrpSpPr>
          <p:cNvPr id="14" name="グループ化 13"/>
          <p:cNvGrpSpPr/>
          <p:nvPr/>
        </p:nvGrpSpPr>
        <p:grpSpPr>
          <a:xfrm>
            <a:off x="6348046" y="4565713"/>
            <a:ext cx="6627555" cy="1248356"/>
            <a:chOff x="3971544" y="4888878"/>
            <a:chExt cx="7867650" cy="1787112"/>
          </a:xfrm>
        </p:grpSpPr>
        <p:pic>
          <p:nvPicPr>
            <p:cNvPr id="10" name="図 9"/>
            <p:cNvPicPr>
              <a:picLocks noChangeAspect="1"/>
            </p:cNvPicPr>
            <p:nvPr/>
          </p:nvPicPr>
          <p:blipFill>
            <a:blip r:embed="rId5"/>
            <a:stretch>
              <a:fillRect/>
            </a:stretch>
          </p:blipFill>
          <p:spPr>
            <a:xfrm>
              <a:off x="3971544" y="5342490"/>
              <a:ext cx="7854110" cy="1333500"/>
            </a:xfrm>
            <a:prstGeom prst="rect">
              <a:avLst/>
            </a:prstGeom>
          </p:spPr>
        </p:pic>
        <p:sp>
          <p:nvSpPr>
            <p:cNvPr id="5" name="正方形/長方形 4"/>
            <p:cNvSpPr/>
            <p:nvPr/>
          </p:nvSpPr>
          <p:spPr>
            <a:xfrm>
              <a:off x="10005646" y="4888878"/>
              <a:ext cx="1833548" cy="1187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54927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750341" y="634224"/>
            <a:ext cx="5119276" cy="5170645"/>
            <a:chOff x="450946" y="3877534"/>
            <a:chExt cx="7058478" cy="2824172"/>
          </a:xfrm>
        </p:grpSpPr>
        <p:sp>
          <p:nvSpPr>
            <p:cNvPr id="4" name="テキスト ボックス 3"/>
            <p:cNvSpPr txBox="1"/>
            <p:nvPr/>
          </p:nvSpPr>
          <p:spPr>
            <a:xfrm>
              <a:off x="450946" y="4129692"/>
              <a:ext cx="7058477" cy="2572014"/>
            </a:xfrm>
            <a:prstGeom prst="rect">
              <a:avLst/>
            </a:prstGeom>
            <a:noFill/>
            <a:ln>
              <a:solidFill>
                <a:schemeClr val="tx1"/>
              </a:solidFill>
            </a:ln>
          </p:spPr>
          <p:txBody>
            <a:bodyPr wrap="square" rtlCol="0">
              <a:spAutoFit/>
            </a:bodyPr>
            <a:lstStyle/>
            <a:p>
              <a:r>
                <a:rPr kumimoji="1" lang="ja-JP" altLang="en-US" sz="2000" dirty="0"/>
                <a:t>　都道府県によって歳入の内訳が異なっていて、</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東京都や大阪府などの経済が活発な地域では</a:t>
              </a:r>
              <a:r>
                <a:rPr kumimoji="1" lang="ja-JP" altLang="en-US" sz="2000" dirty="0"/>
                <a:t>、地方税の歳入が半分以上を占めて</a:t>
              </a:r>
              <a:r>
                <a:rPr lang="ja-JP" altLang="en-US" sz="2000" dirty="0"/>
                <a:t>いました。地方交付税交付金や国庫支出金に依存せず、</a:t>
              </a:r>
              <a:r>
                <a:rPr lang="ja-JP" altLang="en-US" sz="2000" dirty="0">
                  <a:solidFill>
                    <a:srgbClr val="FF0000"/>
                  </a:solidFill>
                  <a:latin typeface="HGP創英角ｺﾞｼｯｸUB" panose="020B0900000000000000" pitchFamily="50" charset="-128"/>
                  <a:ea typeface="HGP創英角ｺﾞｼｯｸUB" panose="020B0900000000000000" pitchFamily="50" charset="-128"/>
                </a:rPr>
                <a:t>運営できていました。</a:t>
              </a:r>
              <a:r>
                <a:rPr lang="ja-JP" altLang="en-US" sz="2000" dirty="0"/>
                <a:t>そのため、自主財源が多い東京都では</a:t>
              </a:r>
              <a:r>
                <a:rPr kumimoji="1" lang="ja-JP" altLang="en-US" sz="2000" dirty="0"/>
                <a:t>、住民のニーズに合ったサービスを提供してることを知りました。一方で、</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経済が活発でない地域は、地方交付税交付金や国庫支出金などに依存してしまっている</a:t>
              </a:r>
              <a:r>
                <a:rPr kumimoji="1" lang="ja-JP" altLang="en-US" sz="2000" dirty="0">
                  <a:latin typeface="+mn-ea"/>
                </a:rPr>
                <a:t>という経済格差のような状況になっていることを知りました。</a:t>
              </a:r>
              <a:r>
                <a:rPr kumimoji="1" lang="ja-JP" altLang="en-US" sz="2000" dirty="0"/>
                <a:t>この状況を打開するために、</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ふるさと納税や独自の地方税など収入を増やす取組が行われていることを知りました。</a:t>
              </a:r>
              <a:r>
                <a:rPr kumimoji="1" lang="ja-JP" altLang="en-US" sz="2000" dirty="0"/>
                <a:t>川場村も人を増やすことで地方税を増やしてほしいと思いました。</a:t>
              </a:r>
            </a:p>
          </p:txBody>
        </p:sp>
        <p:sp>
          <p:nvSpPr>
            <p:cNvPr id="5" name="テキスト ボックス 4"/>
            <p:cNvSpPr txBox="1"/>
            <p:nvPr/>
          </p:nvSpPr>
          <p:spPr>
            <a:xfrm>
              <a:off x="1666202" y="3877534"/>
              <a:ext cx="5843222" cy="252158"/>
            </a:xfrm>
            <a:prstGeom prst="rect">
              <a:avLst/>
            </a:prstGeom>
            <a:noFill/>
          </p:spPr>
          <p:txBody>
            <a:bodyPr wrap="square" rtlCol="0">
              <a:spAutoFit/>
            </a:bodyPr>
            <a:lstStyle/>
            <a:p>
              <a:r>
                <a:rPr kumimoji="1" lang="ja-JP" altLang="en-US" sz="2400" dirty="0"/>
                <a:t>生徒の感想（中３男子）</a:t>
              </a:r>
            </a:p>
          </p:txBody>
        </p:sp>
      </p:grpSp>
      <p:pic>
        <p:nvPicPr>
          <p:cNvPr id="6" name="図 5"/>
          <p:cNvPicPr>
            <a:picLocks noChangeAspect="1"/>
          </p:cNvPicPr>
          <p:nvPr/>
        </p:nvPicPr>
        <p:blipFill>
          <a:blip r:embed="rId2"/>
          <a:stretch>
            <a:fillRect/>
          </a:stretch>
        </p:blipFill>
        <p:spPr>
          <a:xfrm>
            <a:off x="717671" y="187784"/>
            <a:ext cx="5953540" cy="3768755"/>
          </a:xfrm>
          <a:prstGeom prst="rect">
            <a:avLst/>
          </a:prstGeom>
        </p:spPr>
      </p:pic>
      <p:pic>
        <p:nvPicPr>
          <p:cNvPr id="7" name="図 6"/>
          <p:cNvPicPr>
            <a:picLocks noChangeAspect="1"/>
          </p:cNvPicPr>
          <p:nvPr/>
        </p:nvPicPr>
        <p:blipFill>
          <a:blip r:embed="rId3"/>
          <a:stretch>
            <a:fillRect/>
          </a:stretch>
        </p:blipFill>
        <p:spPr>
          <a:xfrm>
            <a:off x="796802" y="3837747"/>
            <a:ext cx="5533659" cy="3020253"/>
          </a:xfrm>
          <a:prstGeom prst="rect">
            <a:avLst/>
          </a:prstGeom>
        </p:spPr>
      </p:pic>
    </p:spTree>
    <p:extLst>
      <p:ext uri="{BB962C8B-B14F-4D97-AF65-F5344CB8AC3E}">
        <p14:creationId xmlns:p14="http://schemas.microsoft.com/office/powerpoint/2010/main" val="2634390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41838" y="387844"/>
            <a:ext cx="10717822" cy="369332"/>
          </a:xfrm>
          <a:prstGeom prst="rect">
            <a:avLst/>
          </a:prstGeom>
        </p:spPr>
        <p:txBody>
          <a:bodyPr wrap="square">
            <a:spAutoFit/>
          </a:bodyPr>
          <a:lstStyle/>
          <a:p>
            <a:r>
              <a:rPr lang="ja-JP" altLang="en-US" dirty="0"/>
              <a:t> 　</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6" name="正方形/長方形 5"/>
          <p:cNvSpPr/>
          <p:nvPr/>
        </p:nvSpPr>
        <p:spPr>
          <a:xfrm>
            <a:off x="124676" y="218567"/>
            <a:ext cx="12859966" cy="707886"/>
          </a:xfrm>
          <a:prstGeom prst="rect">
            <a:avLst/>
          </a:prstGeom>
        </p:spPr>
        <p:txBody>
          <a:bodyPr wrap="square">
            <a:spAutoFit/>
          </a:bodyPr>
          <a:lstStyle/>
          <a:p>
            <a:r>
              <a:rPr lang="ja-JP" altLang="en-US" sz="1600" dirty="0"/>
              <a:t> 　</a:t>
            </a:r>
            <a:r>
              <a:rPr lang="ja-JP" altLang="en-US" sz="4000" spc="-300" dirty="0">
                <a:latin typeface="HGS創英角ｺﾞｼｯｸUB" panose="020B0900000000000000" pitchFamily="50" charset="-128"/>
                <a:ea typeface="HGS創英角ｺﾞｼｯｸUB" panose="020B0900000000000000" pitchFamily="50" charset="-128"/>
              </a:rPr>
              <a:t>５・（２）公民的分野「地方自治と私たち」について</a:t>
            </a:r>
          </a:p>
        </p:txBody>
      </p:sp>
      <p:sp>
        <p:nvSpPr>
          <p:cNvPr id="7" name="テキスト ボックス 6"/>
          <p:cNvSpPr txBox="1"/>
          <p:nvPr/>
        </p:nvSpPr>
        <p:spPr>
          <a:xfrm>
            <a:off x="577064" y="936485"/>
            <a:ext cx="11242042" cy="461665"/>
          </a:xfrm>
          <a:prstGeom prst="rect">
            <a:avLst/>
          </a:prstGeom>
          <a:solidFill>
            <a:schemeClr val="bg1"/>
          </a:solidFill>
        </p:spPr>
        <p:txBody>
          <a:bodyPr wrap="square" rtlCol="0">
            <a:spAutoFit/>
          </a:bodyPr>
          <a:lstStyle/>
          <a:p>
            <a:r>
              <a:rPr lang="ja-JP" altLang="en-US" sz="2400" dirty="0"/>
              <a:t>２　</a:t>
            </a:r>
            <a:r>
              <a:rPr kumimoji="1" lang="ja-JP" altLang="en-US" sz="2400" dirty="0"/>
              <a:t>群馬県の自主財源を増やすための取組についての調査（５時間目／</a:t>
            </a:r>
            <a:r>
              <a:rPr kumimoji="1" lang="en-US" altLang="ja-JP" sz="2400" dirty="0"/>
              <a:t>6</a:t>
            </a:r>
            <a:r>
              <a:rPr kumimoji="1" lang="ja-JP" altLang="en-US" sz="2400" dirty="0"/>
              <a:t>時間）</a:t>
            </a:r>
          </a:p>
        </p:txBody>
      </p:sp>
      <p:sp>
        <p:nvSpPr>
          <p:cNvPr id="11" name="正方形/長方形 10"/>
          <p:cNvSpPr/>
          <p:nvPr/>
        </p:nvSpPr>
        <p:spPr>
          <a:xfrm>
            <a:off x="1048542" y="1553299"/>
            <a:ext cx="10595467" cy="769441"/>
          </a:xfrm>
          <a:prstGeom prst="rect">
            <a:avLst/>
          </a:prstGeom>
          <a:ln w="25400">
            <a:solidFill>
              <a:schemeClr val="tx1"/>
            </a:solidFill>
          </a:ln>
        </p:spPr>
        <p:txBody>
          <a:bodyPr wrap="square">
            <a:spAutoFit/>
          </a:bodyPr>
          <a:lstStyle/>
          <a:p>
            <a:r>
              <a:rPr lang="ja-JP" altLang="en-US" sz="2400" b="1" dirty="0">
                <a:latin typeface="+mn-ea"/>
                <a:cs typeface="Times New Roman" panose="02020603050405020304" pitchFamily="18" charset="0"/>
              </a:rPr>
              <a:t>主発問　</a:t>
            </a:r>
            <a:r>
              <a:rPr lang="ja-JP" altLang="ja-JP" sz="2000" b="1" dirty="0"/>
              <a:t>群馬県の自主財源を増やすために、どのような取組があり、どのように自主財源が活用されているのでしょうか。</a:t>
            </a:r>
            <a:endParaRPr lang="ja-JP" altLang="en-US" sz="2400" b="1" dirty="0">
              <a:latin typeface="+mn-ea"/>
            </a:endParaRPr>
          </a:p>
        </p:txBody>
      </p:sp>
      <p:sp>
        <p:nvSpPr>
          <p:cNvPr id="8" name="テキスト ボックス 7"/>
          <p:cNvSpPr txBox="1"/>
          <p:nvPr/>
        </p:nvSpPr>
        <p:spPr>
          <a:xfrm>
            <a:off x="641838" y="2547468"/>
            <a:ext cx="6594231" cy="1569660"/>
          </a:xfrm>
          <a:prstGeom prst="rect">
            <a:avLst/>
          </a:prstGeom>
          <a:solidFill>
            <a:schemeClr val="bg1"/>
          </a:solidFill>
        </p:spPr>
        <p:txBody>
          <a:bodyPr wrap="square" rtlCol="0">
            <a:spAutoFit/>
          </a:bodyPr>
          <a:lstStyle/>
          <a:p>
            <a:r>
              <a:rPr kumimoji="1" lang="ja-JP" altLang="en-US" sz="2400" dirty="0"/>
              <a:t>（１）授業の見通しを伝える</a:t>
            </a:r>
            <a:endParaRPr kumimoji="1" lang="en-US" altLang="ja-JP" sz="2400" dirty="0"/>
          </a:p>
          <a:p>
            <a:r>
              <a:rPr kumimoji="1" lang="ja-JP" altLang="en-US" sz="2400" dirty="0"/>
              <a:t>・調査班の編成・スライド構成の伝達</a:t>
            </a:r>
            <a:endParaRPr kumimoji="1" lang="en-US" altLang="ja-JP" sz="2400" dirty="0"/>
          </a:p>
          <a:p>
            <a:r>
              <a:rPr kumimoji="1" lang="ja-JP" altLang="en-US" sz="2400" dirty="0"/>
              <a:t>・発表の見通し</a:t>
            </a:r>
            <a:endParaRPr kumimoji="1" lang="en-US" altLang="ja-JP" sz="2400" dirty="0"/>
          </a:p>
          <a:p>
            <a:r>
              <a:rPr kumimoji="1" lang="ja-JP" altLang="en-US" sz="2400" dirty="0"/>
              <a:t>・調査に関連する</a:t>
            </a:r>
            <a:r>
              <a:rPr kumimoji="1" lang="en-US" altLang="ja-JP" sz="2400" dirty="0"/>
              <a:t>HP</a:t>
            </a:r>
            <a:r>
              <a:rPr kumimoji="1" lang="ja-JP" altLang="en-US" sz="2400" dirty="0"/>
              <a:t>アドレスの紹介　　　　</a:t>
            </a:r>
          </a:p>
        </p:txBody>
      </p:sp>
      <p:sp>
        <p:nvSpPr>
          <p:cNvPr id="9" name="テキスト ボックス 8"/>
          <p:cNvSpPr txBox="1"/>
          <p:nvPr/>
        </p:nvSpPr>
        <p:spPr>
          <a:xfrm>
            <a:off x="641838" y="4273691"/>
            <a:ext cx="6655777" cy="1200329"/>
          </a:xfrm>
          <a:prstGeom prst="rect">
            <a:avLst/>
          </a:prstGeom>
          <a:solidFill>
            <a:schemeClr val="bg1"/>
          </a:solidFill>
        </p:spPr>
        <p:txBody>
          <a:bodyPr wrap="square" rtlCol="0">
            <a:spAutoFit/>
          </a:bodyPr>
          <a:lstStyle/>
          <a:p>
            <a:r>
              <a:rPr kumimoji="1" lang="ja-JP" altLang="en-US" sz="2400" dirty="0"/>
              <a:t>（２）調査</a:t>
            </a:r>
            <a:endParaRPr kumimoji="1" lang="en-US" altLang="ja-JP" sz="2400" dirty="0"/>
          </a:p>
          <a:p>
            <a:r>
              <a:rPr kumimoji="1" lang="ja-JP" altLang="en-US" sz="2400" dirty="0"/>
              <a:t>・内容が聞き手に分かりやすいものかどうか</a:t>
            </a:r>
            <a:endParaRPr kumimoji="1" lang="en-US" altLang="ja-JP" sz="2400" dirty="0"/>
          </a:p>
          <a:p>
            <a:r>
              <a:rPr lang="ja-JP" altLang="en-US" sz="2400" dirty="0"/>
              <a:t>・写真やイラストを取り入れさせる</a:t>
            </a:r>
            <a:r>
              <a:rPr kumimoji="1" lang="ja-JP" altLang="en-US" sz="2400" dirty="0"/>
              <a:t>　　　　</a:t>
            </a:r>
          </a:p>
        </p:txBody>
      </p:sp>
      <p:sp>
        <p:nvSpPr>
          <p:cNvPr id="10" name="テキスト ボックス 9"/>
          <p:cNvSpPr txBox="1"/>
          <p:nvPr/>
        </p:nvSpPr>
        <p:spPr>
          <a:xfrm>
            <a:off x="580292" y="5551507"/>
            <a:ext cx="6655777" cy="830997"/>
          </a:xfrm>
          <a:prstGeom prst="rect">
            <a:avLst/>
          </a:prstGeom>
          <a:solidFill>
            <a:schemeClr val="bg1"/>
          </a:solidFill>
        </p:spPr>
        <p:txBody>
          <a:bodyPr wrap="square" rtlCol="0">
            <a:spAutoFit/>
          </a:bodyPr>
          <a:lstStyle/>
          <a:p>
            <a:r>
              <a:rPr kumimoji="1" lang="ja-JP" altLang="en-US" sz="2400" dirty="0"/>
              <a:t>（３）発表練習</a:t>
            </a:r>
            <a:endParaRPr kumimoji="1" lang="en-US" altLang="ja-JP" sz="2400" dirty="0"/>
          </a:p>
          <a:p>
            <a:r>
              <a:rPr kumimoji="1" lang="ja-JP" altLang="en-US" sz="2400" dirty="0"/>
              <a:t>・役割分担、発表原稿の修正等　　　　</a:t>
            </a:r>
          </a:p>
        </p:txBody>
      </p:sp>
      <p:pic>
        <p:nvPicPr>
          <p:cNvPr id="3" name="図 2"/>
          <p:cNvPicPr>
            <a:picLocks noChangeAspect="1"/>
          </p:cNvPicPr>
          <p:nvPr/>
        </p:nvPicPr>
        <p:blipFill>
          <a:blip r:embed="rId2"/>
          <a:stretch>
            <a:fillRect/>
          </a:stretch>
        </p:blipFill>
        <p:spPr>
          <a:xfrm>
            <a:off x="6865084" y="3070863"/>
            <a:ext cx="4778925" cy="3154091"/>
          </a:xfrm>
          <a:prstGeom prst="rect">
            <a:avLst/>
          </a:prstGeom>
        </p:spPr>
      </p:pic>
    </p:spTree>
    <p:extLst>
      <p:ext uri="{BB962C8B-B14F-4D97-AF65-F5344CB8AC3E}">
        <p14:creationId xmlns:p14="http://schemas.microsoft.com/office/powerpoint/2010/main" val="257542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41838" y="387844"/>
            <a:ext cx="10717822" cy="369332"/>
          </a:xfrm>
          <a:prstGeom prst="rect">
            <a:avLst/>
          </a:prstGeom>
        </p:spPr>
        <p:txBody>
          <a:bodyPr wrap="square">
            <a:spAutoFit/>
          </a:bodyPr>
          <a:lstStyle/>
          <a:p>
            <a:r>
              <a:rPr lang="ja-JP" altLang="en-US" dirty="0"/>
              <a:t> 　</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6" name="正方形/長方形 5"/>
          <p:cNvSpPr/>
          <p:nvPr/>
        </p:nvSpPr>
        <p:spPr>
          <a:xfrm>
            <a:off x="21645" y="218567"/>
            <a:ext cx="12859966" cy="707886"/>
          </a:xfrm>
          <a:prstGeom prst="rect">
            <a:avLst/>
          </a:prstGeom>
        </p:spPr>
        <p:txBody>
          <a:bodyPr wrap="square">
            <a:spAutoFit/>
          </a:bodyPr>
          <a:lstStyle/>
          <a:p>
            <a:r>
              <a:rPr lang="ja-JP" altLang="en-US" sz="1600" dirty="0"/>
              <a:t> 　</a:t>
            </a:r>
            <a:r>
              <a:rPr lang="ja-JP" altLang="en-US" sz="4000" spc="-300" dirty="0">
                <a:latin typeface="HGS創英角ｺﾞｼｯｸUB" panose="020B0900000000000000" pitchFamily="50" charset="-128"/>
                <a:ea typeface="HGS創英角ｺﾞｼｯｸUB" panose="020B0900000000000000" pitchFamily="50" charset="-128"/>
              </a:rPr>
              <a:t>５・（２）公民的分野「地方自治と私たち」について</a:t>
            </a:r>
          </a:p>
        </p:txBody>
      </p:sp>
      <p:sp>
        <p:nvSpPr>
          <p:cNvPr id="7" name="テキスト ボックス 6"/>
          <p:cNvSpPr txBox="1"/>
          <p:nvPr/>
        </p:nvSpPr>
        <p:spPr>
          <a:xfrm>
            <a:off x="577064" y="936485"/>
            <a:ext cx="11242042" cy="461665"/>
          </a:xfrm>
          <a:prstGeom prst="rect">
            <a:avLst/>
          </a:prstGeom>
          <a:solidFill>
            <a:schemeClr val="bg1"/>
          </a:solidFill>
        </p:spPr>
        <p:txBody>
          <a:bodyPr wrap="square" rtlCol="0">
            <a:spAutoFit/>
          </a:bodyPr>
          <a:lstStyle/>
          <a:p>
            <a:r>
              <a:rPr lang="ja-JP" altLang="en-US" sz="2400" dirty="0"/>
              <a:t>２　</a:t>
            </a:r>
            <a:r>
              <a:rPr kumimoji="1" lang="ja-JP" altLang="en-US" sz="2400" dirty="0"/>
              <a:t>群馬県の自主財源を増やすための取組についての発表（６時間目／</a:t>
            </a:r>
            <a:r>
              <a:rPr kumimoji="1" lang="en-US" altLang="ja-JP" sz="2400" dirty="0"/>
              <a:t>6</a:t>
            </a:r>
            <a:r>
              <a:rPr kumimoji="1" lang="ja-JP" altLang="en-US" sz="2400" dirty="0"/>
              <a:t>時間）</a:t>
            </a:r>
          </a:p>
        </p:txBody>
      </p:sp>
      <p:sp>
        <p:nvSpPr>
          <p:cNvPr id="11" name="正方形/長方形 10"/>
          <p:cNvSpPr/>
          <p:nvPr/>
        </p:nvSpPr>
        <p:spPr>
          <a:xfrm>
            <a:off x="429020" y="1553299"/>
            <a:ext cx="11143458" cy="461665"/>
          </a:xfrm>
          <a:prstGeom prst="rect">
            <a:avLst/>
          </a:prstGeom>
          <a:ln w="25400">
            <a:solidFill>
              <a:schemeClr val="tx1"/>
            </a:solidFill>
          </a:ln>
        </p:spPr>
        <p:txBody>
          <a:bodyPr wrap="square">
            <a:spAutoFit/>
          </a:bodyPr>
          <a:lstStyle/>
          <a:p>
            <a:r>
              <a:rPr lang="ja-JP" altLang="en-US" sz="2400" b="1" dirty="0">
                <a:latin typeface="+mn-ea"/>
                <a:cs typeface="Times New Roman" panose="02020603050405020304" pitchFamily="18" charset="0"/>
              </a:rPr>
              <a:t>主発問　</a:t>
            </a:r>
            <a:r>
              <a:rPr lang="ja-JP" altLang="ja-JP" sz="2000" b="1" dirty="0"/>
              <a:t>様々な取組によって集められた自主財源がどのように活用されているのでしょう</a:t>
            </a:r>
            <a:r>
              <a:rPr lang="ja-JP" altLang="en-US" sz="2000" b="1" dirty="0"/>
              <a:t>か</a:t>
            </a:r>
            <a:r>
              <a:rPr lang="ja-JP" altLang="ja-JP" sz="2400" b="1" dirty="0"/>
              <a:t>。</a:t>
            </a:r>
            <a:endParaRPr lang="ja-JP" altLang="en-US" sz="2400" b="1" dirty="0">
              <a:latin typeface="+mn-ea"/>
            </a:endParaRPr>
          </a:p>
        </p:txBody>
      </p:sp>
      <p:sp>
        <p:nvSpPr>
          <p:cNvPr id="8" name="テキスト ボックス 7"/>
          <p:cNvSpPr txBox="1"/>
          <p:nvPr/>
        </p:nvSpPr>
        <p:spPr>
          <a:xfrm>
            <a:off x="641837" y="2243130"/>
            <a:ext cx="9047285" cy="461665"/>
          </a:xfrm>
          <a:prstGeom prst="rect">
            <a:avLst/>
          </a:prstGeom>
          <a:solidFill>
            <a:schemeClr val="bg1"/>
          </a:solidFill>
        </p:spPr>
        <p:txBody>
          <a:bodyPr wrap="square" rtlCol="0">
            <a:spAutoFit/>
          </a:bodyPr>
          <a:lstStyle/>
          <a:p>
            <a:r>
              <a:rPr kumimoji="1" lang="ja-JP" altLang="en-US" sz="2400" dirty="0"/>
              <a:t>（１）自主財源・活用事例の説明、税務署職員からの補足説明　　　　</a:t>
            </a:r>
          </a:p>
        </p:txBody>
      </p:sp>
      <p:sp>
        <p:nvSpPr>
          <p:cNvPr id="9" name="テキスト ボックス 8"/>
          <p:cNvSpPr txBox="1"/>
          <p:nvPr/>
        </p:nvSpPr>
        <p:spPr>
          <a:xfrm>
            <a:off x="641836" y="2756713"/>
            <a:ext cx="9047285" cy="461665"/>
          </a:xfrm>
          <a:prstGeom prst="rect">
            <a:avLst/>
          </a:prstGeom>
          <a:solidFill>
            <a:schemeClr val="bg1"/>
          </a:solidFill>
        </p:spPr>
        <p:txBody>
          <a:bodyPr wrap="square" rtlCol="0">
            <a:spAutoFit/>
          </a:bodyPr>
          <a:lstStyle/>
          <a:p>
            <a:r>
              <a:rPr kumimoji="1" lang="ja-JP" altLang="en-US" sz="2400" dirty="0"/>
              <a:t>（２）今後の取組について考察　　　　</a:t>
            </a:r>
          </a:p>
        </p:txBody>
      </p:sp>
      <p:sp>
        <p:nvSpPr>
          <p:cNvPr id="10" name="テキスト ボックス 9"/>
          <p:cNvSpPr txBox="1"/>
          <p:nvPr/>
        </p:nvSpPr>
        <p:spPr>
          <a:xfrm>
            <a:off x="641836" y="3255197"/>
            <a:ext cx="9047285" cy="461665"/>
          </a:xfrm>
          <a:prstGeom prst="rect">
            <a:avLst/>
          </a:prstGeom>
          <a:solidFill>
            <a:schemeClr val="bg1"/>
          </a:solidFill>
        </p:spPr>
        <p:txBody>
          <a:bodyPr wrap="square" rtlCol="0">
            <a:spAutoFit/>
          </a:bodyPr>
          <a:lstStyle/>
          <a:p>
            <a:r>
              <a:rPr kumimoji="1" lang="ja-JP" altLang="en-US" sz="2400" dirty="0"/>
              <a:t>（３）税務署職員・担任からのまとめ　　　　</a:t>
            </a:r>
          </a:p>
        </p:txBody>
      </p:sp>
      <p:pic>
        <p:nvPicPr>
          <p:cNvPr id="2" name="図 1"/>
          <p:cNvPicPr>
            <a:picLocks noChangeAspect="1"/>
          </p:cNvPicPr>
          <p:nvPr/>
        </p:nvPicPr>
        <p:blipFill>
          <a:blip r:embed="rId2"/>
          <a:stretch>
            <a:fillRect/>
          </a:stretch>
        </p:blipFill>
        <p:spPr>
          <a:xfrm>
            <a:off x="6552306" y="3255197"/>
            <a:ext cx="5266800" cy="3263722"/>
          </a:xfrm>
          <a:prstGeom prst="rect">
            <a:avLst/>
          </a:prstGeom>
        </p:spPr>
      </p:pic>
      <p:pic>
        <p:nvPicPr>
          <p:cNvPr id="3" name="図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341181" y="3753681"/>
            <a:ext cx="4659568" cy="2738097"/>
          </a:xfrm>
          <a:prstGeom prst="rect">
            <a:avLst/>
          </a:prstGeom>
        </p:spPr>
      </p:pic>
    </p:spTree>
    <p:extLst>
      <p:ext uri="{BB962C8B-B14F-4D97-AF65-F5344CB8AC3E}">
        <p14:creationId xmlns:p14="http://schemas.microsoft.com/office/powerpoint/2010/main" val="240670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985660" y="1530186"/>
            <a:ext cx="10473836" cy="2597121"/>
          </a:xfrm>
          <a:prstGeom prst="rect">
            <a:avLst/>
          </a:prstGeom>
        </p:spPr>
      </p:pic>
      <p:sp>
        <p:nvSpPr>
          <p:cNvPr id="12" name="テキスト ボックス 11"/>
          <p:cNvSpPr txBox="1"/>
          <p:nvPr/>
        </p:nvSpPr>
        <p:spPr>
          <a:xfrm>
            <a:off x="3415468" y="403123"/>
            <a:ext cx="5614220"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ぐんま緑の県民税</a:t>
            </a:r>
            <a:endParaRPr kumimoji="1" lang="en-US" altLang="ja-JP" sz="4800" dirty="0">
              <a:latin typeface="HGP創英角ｺﾞｼｯｸUB" panose="020B0900000000000000" pitchFamily="50" charset="-128"/>
              <a:ea typeface="HGP創英角ｺﾞｼｯｸUB" panose="020B0900000000000000" pitchFamily="50" charset="-128"/>
            </a:endParaRPr>
          </a:p>
        </p:txBody>
      </p:sp>
      <p:grpSp>
        <p:nvGrpSpPr>
          <p:cNvPr id="15" name="グループ化 14"/>
          <p:cNvGrpSpPr/>
          <p:nvPr/>
        </p:nvGrpSpPr>
        <p:grpSpPr>
          <a:xfrm>
            <a:off x="535859" y="4127307"/>
            <a:ext cx="10923637" cy="1998632"/>
            <a:chOff x="429019" y="3872088"/>
            <a:chExt cx="7128896" cy="2511319"/>
          </a:xfrm>
        </p:grpSpPr>
        <p:sp>
          <p:nvSpPr>
            <p:cNvPr id="16" name="テキスト ボックス 15"/>
            <p:cNvSpPr txBox="1"/>
            <p:nvPr/>
          </p:nvSpPr>
          <p:spPr>
            <a:xfrm>
              <a:off x="429019" y="4333753"/>
              <a:ext cx="7128896" cy="2049654"/>
            </a:xfrm>
            <a:prstGeom prst="rect">
              <a:avLst/>
            </a:prstGeom>
            <a:noFill/>
            <a:ln>
              <a:solidFill>
                <a:schemeClr val="tx1"/>
              </a:solidFill>
            </a:ln>
          </p:spPr>
          <p:txBody>
            <a:bodyPr wrap="square" rtlCol="0">
              <a:spAutoFit/>
            </a:bodyPr>
            <a:lstStyle/>
            <a:p>
              <a:r>
                <a:rPr kumimoji="1" lang="ja-JP" altLang="en-US" sz="2000" dirty="0"/>
                <a:t>　税に関する悪いイメージを持っている人が多いと思います。税金は、私たちの生活を守るために大切な存在だということを改めて理解できました。例えば、</a:t>
              </a:r>
              <a:r>
                <a:rPr kumimoji="1" lang="ja-JP" altLang="en-US" sz="2000" dirty="0">
                  <a:solidFill>
                    <a:srgbClr val="FF0000"/>
                  </a:solidFill>
                </a:rPr>
                <a:t>群馬県には、多くの森林があります。森林の整備には多くの費用がかかります。その費用を集めるために、「ぐんま緑の県民税」があります。森林の環境保全するためには、税による支援は絶対に必要だと思います。</a:t>
              </a:r>
              <a:r>
                <a:rPr kumimoji="1" lang="ja-JP" altLang="en-US" sz="2000" dirty="0"/>
                <a:t>将来大人になっても、しっかり納税していきたいです。</a:t>
              </a:r>
            </a:p>
          </p:txBody>
        </p:sp>
        <p:sp>
          <p:nvSpPr>
            <p:cNvPr id="17" name="テキスト ボックス 16"/>
            <p:cNvSpPr txBox="1"/>
            <p:nvPr/>
          </p:nvSpPr>
          <p:spPr>
            <a:xfrm>
              <a:off x="1859022" y="3872088"/>
              <a:ext cx="3570208" cy="461665"/>
            </a:xfrm>
            <a:prstGeom prst="rect">
              <a:avLst/>
            </a:prstGeom>
            <a:noFill/>
          </p:spPr>
          <p:txBody>
            <a:bodyPr wrap="none" rtlCol="0">
              <a:spAutoFit/>
            </a:bodyPr>
            <a:lstStyle/>
            <a:p>
              <a:r>
                <a:rPr kumimoji="1" lang="ja-JP" altLang="en-US" sz="2400" dirty="0"/>
                <a:t>生徒の感想（中３男子）</a:t>
              </a:r>
            </a:p>
          </p:txBody>
        </p:sp>
      </p:grpSp>
    </p:spTree>
    <p:extLst>
      <p:ext uri="{BB962C8B-B14F-4D97-AF65-F5344CB8AC3E}">
        <p14:creationId xmlns:p14="http://schemas.microsoft.com/office/powerpoint/2010/main" val="276035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8493" y="201740"/>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１川場中学校について</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3" name="正方形/長方形 2"/>
          <p:cNvSpPr/>
          <p:nvPr/>
        </p:nvSpPr>
        <p:spPr>
          <a:xfrm>
            <a:off x="198493" y="1032737"/>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２租税教育の目的</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4" name="正方形/長方形 3"/>
          <p:cNvSpPr/>
          <p:nvPr/>
        </p:nvSpPr>
        <p:spPr>
          <a:xfrm>
            <a:off x="0" y="1863734"/>
            <a:ext cx="131213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３中学校学習指導要領に見られる租税教育</a:t>
            </a:r>
          </a:p>
        </p:txBody>
      </p:sp>
      <p:sp>
        <p:nvSpPr>
          <p:cNvPr id="5" name="正方形/長方形 4"/>
          <p:cNvSpPr/>
          <p:nvPr/>
        </p:nvSpPr>
        <p:spPr>
          <a:xfrm>
            <a:off x="0" y="2676513"/>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４</a:t>
            </a:r>
            <a:r>
              <a:rPr lang="ja-JP" altLang="en-US" sz="4400" dirty="0">
                <a:latin typeface="HGS創英角ｺﾞｼｯｸUB" panose="020B0900000000000000" pitchFamily="50" charset="-128"/>
                <a:ea typeface="HGS創英角ｺﾞｼｯｸUB" panose="020B0900000000000000" pitchFamily="50" charset="-128"/>
              </a:rPr>
              <a:t>教科書による位置づけ</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6" name="正方形/長方形 5"/>
          <p:cNvSpPr/>
          <p:nvPr/>
        </p:nvSpPr>
        <p:spPr>
          <a:xfrm>
            <a:off x="0" y="3414603"/>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５実践の概要</a:t>
            </a:r>
            <a:endParaRPr lang="en-US" altLang="ja-JP" sz="4400" dirty="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0" y="5596938"/>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６成果と課題</a:t>
            </a:r>
            <a:endParaRPr lang="ja-JP" altLang="en-US" sz="6600" dirty="0">
              <a:latin typeface="HGS創英角ｺﾞｼｯｸUB" panose="020B0900000000000000" pitchFamily="50" charset="-128"/>
              <a:ea typeface="HGS創英角ｺﾞｼｯｸUB" panose="020B0900000000000000" pitchFamily="50" charset="-128"/>
            </a:endParaRPr>
          </a:p>
        </p:txBody>
      </p:sp>
      <p:sp>
        <p:nvSpPr>
          <p:cNvPr id="8" name="正方形/長方形 7"/>
          <p:cNvSpPr/>
          <p:nvPr/>
        </p:nvSpPr>
        <p:spPr>
          <a:xfrm>
            <a:off x="399246" y="4886258"/>
            <a:ext cx="10200068" cy="769441"/>
          </a:xfrm>
          <a:prstGeom prst="rect">
            <a:avLst/>
          </a:prstGeom>
        </p:spPr>
        <p:txBody>
          <a:bodyPr wrap="square">
            <a:spAutoFit/>
          </a:bodyPr>
          <a:lstStyle/>
          <a:p>
            <a:r>
              <a:rPr lang="ja-JP" altLang="en-US" sz="4400" spc="-300" dirty="0">
                <a:latin typeface="HGP創英角ｺﾞｼｯｸUB" panose="020B0900000000000000" pitchFamily="50" charset="-128"/>
                <a:ea typeface="HGP創英角ｺﾞｼｯｸUB" panose="020B0900000000000000" pitchFamily="50" charset="-128"/>
              </a:rPr>
              <a:t>（２）　</a:t>
            </a:r>
            <a:r>
              <a:rPr lang="ja-JP" altLang="en-US" sz="4400" dirty="0">
                <a:latin typeface="HGS創英角ｺﾞｼｯｸUB" panose="020B0900000000000000" pitchFamily="50" charset="-128"/>
                <a:ea typeface="HGS創英角ｺﾞｼｯｸUB" panose="020B0900000000000000" pitchFamily="50" charset="-128"/>
              </a:rPr>
              <a:t>公民的</a:t>
            </a:r>
            <a:r>
              <a:rPr lang="ja-JP" altLang="en-US" sz="4400" dirty="0">
                <a:latin typeface="HGP創英角ｺﾞｼｯｸUB" panose="020B0900000000000000" pitchFamily="50" charset="-128"/>
                <a:ea typeface="HGP創英角ｺﾞｼｯｸUB" panose="020B0900000000000000" pitchFamily="50" charset="-128"/>
              </a:rPr>
              <a:t>分野「地方自治と私たち」</a:t>
            </a:r>
            <a:endParaRPr lang="en-US" altLang="ja-JP" sz="4400" dirty="0">
              <a:latin typeface="HGP創英角ｺﾞｼｯｸUB" panose="020B0900000000000000" pitchFamily="50" charset="-128"/>
              <a:ea typeface="HGP創英角ｺﾞｼｯｸUB" panose="020B0900000000000000" pitchFamily="50" charset="-128"/>
            </a:endParaRPr>
          </a:p>
        </p:txBody>
      </p:sp>
      <p:sp>
        <p:nvSpPr>
          <p:cNvPr id="9" name="正方形/長方形 8"/>
          <p:cNvSpPr/>
          <p:nvPr/>
        </p:nvSpPr>
        <p:spPr>
          <a:xfrm>
            <a:off x="399700" y="4154823"/>
            <a:ext cx="10421443" cy="769441"/>
          </a:xfrm>
          <a:prstGeom prst="rect">
            <a:avLst/>
          </a:prstGeom>
        </p:spPr>
        <p:txBody>
          <a:bodyPr wrap="none">
            <a:spAutoFit/>
          </a:bodyPr>
          <a:lstStyle/>
          <a:p>
            <a:r>
              <a:rPr lang="ja-JP" altLang="en-US" sz="4400" spc="-300" dirty="0">
                <a:latin typeface="HGP創英角ｺﾞｼｯｸUB" panose="020B0900000000000000" pitchFamily="50" charset="-128"/>
                <a:ea typeface="HGP創英角ｺﾞｼｯｸUB" panose="020B0900000000000000" pitchFamily="50" charset="-128"/>
              </a:rPr>
              <a:t>（１）　</a:t>
            </a:r>
            <a:r>
              <a:rPr lang="ja-JP" altLang="en-US" sz="4400" dirty="0">
                <a:latin typeface="HGS創英角ｺﾞｼｯｸUB" panose="020B0900000000000000" pitchFamily="50" charset="-128"/>
                <a:ea typeface="HGS創英角ｺﾞｼｯｸUB" panose="020B0900000000000000" pitchFamily="50" charset="-128"/>
              </a:rPr>
              <a:t>税務署職員による租税教室について</a:t>
            </a:r>
            <a:endParaRPr lang="ja-JP" altLang="en-US" sz="60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0183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24233" y="1096468"/>
            <a:ext cx="11346887" cy="2947243"/>
            <a:chOff x="324003" y="645832"/>
            <a:chExt cx="11346887" cy="2947243"/>
          </a:xfrm>
        </p:grpSpPr>
        <p:pic>
          <p:nvPicPr>
            <p:cNvPr id="2" name="図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324003" y="645832"/>
              <a:ext cx="11346887" cy="2947243"/>
            </a:xfrm>
            <a:prstGeom prst="rect">
              <a:avLst/>
            </a:prstGeom>
          </p:spPr>
        </p:pic>
        <p:sp>
          <p:nvSpPr>
            <p:cNvPr id="3" name="正方形/長方形 2"/>
            <p:cNvSpPr/>
            <p:nvPr/>
          </p:nvSpPr>
          <p:spPr>
            <a:xfrm>
              <a:off x="556845" y="2015612"/>
              <a:ext cx="3081090" cy="595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テキスト ボックス 4"/>
          <p:cNvSpPr txBox="1"/>
          <p:nvPr/>
        </p:nvSpPr>
        <p:spPr>
          <a:xfrm>
            <a:off x="383458" y="265471"/>
            <a:ext cx="5614220"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ぐんまふるさと納税</a:t>
            </a:r>
            <a:endParaRPr kumimoji="1" lang="en-US" altLang="ja-JP" sz="4800" dirty="0">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535859" y="4127309"/>
            <a:ext cx="10923637" cy="2306408"/>
            <a:chOff x="429019" y="3872088"/>
            <a:chExt cx="7128896" cy="2898044"/>
          </a:xfrm>
        </p:grpSpPr>
        <p:sp>
          <p:nvSpPr>
            <p:cNvPr id="7" name="テキスト ボックス 6"/>
            <p:cNvSpPr txBox="1"/>
            <p:nvPr/>
          </p:nvSpPr>
          <p:spPr>
            <a:xfrm>
              <a:off x="429019" y="4333753"/>
              <a:ext cx="7128896" cy="2436379"/>
            </a:xfrm>
            <a:prstGeom prst="rect">
              <a:avLst/>
            </a:prstGeom>
            <a:noFill/>
            <a:ln>
              <a:solidFill>
                <a:schemeClr val="tx1"/>
              </a:solidFill>
            </a:ln>
          </p:spPr>
          <p:txBody>
            <a:bodyPr wrap="square" rtlCol="0">
              <a:spAutoFit/>
            </a:bodyPr>
            <a:lstStyle/>
            <a:p>
              <a:r>
                <a:rPr kumimoji="1" lang="ja-JP" altLang="en-US" sz="2000" dirty="0"/>
                <a:t>　</a:t>
              </a:r>
              <a:r>
                <a:rPr lang="ja-JP" altLang="en-US" sz="2000" dirty="0"/>
                <a:t>私たちが調べたぐんまふるさと納税は、</a:t>
              </a:r>
              <a:r>
                <a:rPr kumimoji="1" lang="ja-JP" altLang="en-US" sz="2000" dirty="0"/>
                <a:t>生まれた故郷や応援したい自治体（都道府県・市町村）に寄付ができる制度です。</a:t>
              </a:r>
              <a:r>
                <a:rPr kumimoji="1" lang="ja-JP" altLang="en-US" sz="2000" dirty="0">
                  <a:solidFill>
                    <a:srgbClr val="FF0000"/>
                  </a:solidFill>
                </a:rPr>
                <a:t>私は、川場村や過疎化や少子高齢化が進んでいる地域に少しでも寄付をして、ほんの少しでも力になりたいと思いました。</a:t>
              </a:r>
              <a:r>
                <a:rPr kumimoji="1" lang="ja-JP" altLang="en-US" sz="2000" dirty="0"/>
                <a:t>また、</a:t>
              </a:r>
              <a:r>
                <a:rPr lang="ja-JP" altLang="en-US" sz="2000" dirty="0"/>
                <a:t>世界遺産である富岡製糸場は、何としても守り抜いていきたいと思います。群馬県は、農業面で様々な特産品を収穫できるので、特産品を受け取ってもらえるように魅力を伝えられるといいと思いました。もっと群馬県に納税してくれる人が増えてほしいと思いました。</a:t>
              </a:r>
              <a:endParaRPr kumimoji="1" lang="ja-JP" altLang="en-US" sz="2000" dirty="0"/>
            </a:p>
          </p:txBody>
        </p:sp>
        <p:sp>
          <p:nvSpPr>
            <p:cNvPr id="8" name="テキスト ボックス 7"/>
            <p:cNvSpPr txBox="1"/>
            <p:nvPr/>
          </p:nvSpPr>
          <p:spPr>
            <a:xfrm>
              <a:off x="1859022" y="3872088"/>
              <a:ext cx="2329960" cy="580091"/>
            </a:xfrm>
            <a:prstGeom prst="rect">
              <a:avLst/>
            </a:prstGeom>
            <a:noFill/>
          </p:spPr>
          <p:txBody>
            <a:bodyPr wrap="none" rtlCol="0">
              <a:spAutoFit/>
            </a:bodyPr>
            <a:lstStyle/>
            <a:p>
              <a:r>
                <a:rPr kumimoji="1" lang="ja-JP" altLang="en-US" sz="2400" dirty="0"/>
                <a:t>生徒の感想（中３女子）</a:t>
              </a:r>
            </a:p>
          </p:txBody>
        </p:sp>
      </p:grpSp>
    </p:spTree>
    <p:extLst>
      <p:ext uri="{BB962C8B-B14F-4D97-AF65-F5344CB8AC3E}">
        <p14:creationId xmlns:p14="http://schemas.microsoft.com/office/powerpoint/2010/main" val="1624650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535859" y="1081643"/>
            <a:ext cx="11016431" cy="2861957"/>
            <a:chOff x="747252" y="1405243"/>
            <a:chExt cx="12058650" cy="3457575"/>
          </a:xfrm>
        </p:grpSpPr>
        <p:pic>
          <p:nvPicPr>
            <p:cNvPr id="3" name="図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747252" y="1405243"/>
              <a:ext cx="12058650" cy="3457575"/>
            </a:xfrm>
            <a:prstGeom prst="rect">
              <a:avLst/>
            </a:prstGeom>
          </p:spPr>
        </p:pic>
        <p:sp>
          <p:nvSpPr>
            <p:cNvPr id="4" name="正方形/長方形 3"/>
            <p:cNvSpPr/>
            <p:nvPr/>
          </p:nvSpPr>
          <p:spPr>
            <a:xfrm>
              <a:off x="2900516" y="2915290"/>
              <a:ext cx="1376516" cy="1187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テキスト ボックス 5"/>
          <p:cNvSpPr txBox="1"/>
          <p:nvPr/>
        </p:nvSpPr>
        <p:spPr>
          <a:xfrm>
            <a:off x="3333135" y="209276"/>
            <a:ext cx="5614220"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企業版ふるさと納税</a:t>
            </a:r>
            <a:endParaRPr kumimoji="1" lang="en-US" altLang="ja-JP" sz="4800" dirty="0">
              <a:latin typeface="HGP創英角ｺﾞｼｯｸUB" panose="020B0900000000000000" pitchFamily="50" charset="-128"/>
              <a:ea typeface="HGP創英角ｺﾞｼｯｸUB" panose="020B0900000000000000" pitchFamily="50" charset="-128"/>
            </a:endParaRPr>
          </a:p>
        </p:txBody>
      </p:sp>
      <p:grpSp>
        <p:nvGrpSpPr>
          <p:cNvPr id="8" name="グループ化 7"/>
          <p:cNvGrpSpPr/>
          <p:nvPr/>
        </p:nvGrpSpPr>
        <p:grpSpPr>
          <a:xfrm>
            <a:off x="535859" y="4127307"/>
            <a:ext cx="10923637" cy="2306408"/>
            <a:chOff x="429019" y="3872088"/>
            <a:chExt cx="7128896" cy="2898044"/>
          </a:xfrm>
        </p:grpSpPr>
        <p:sp>
          <p:nvSpPr>
            <p:cNvPr id="9" name="テキスト ボックス 8"/>
            <p:cNvSpPr txBox="1"/>
            <p:nvPr/>
          </p:nvSpPr>
          <p:spPr>
            <a:xfrm>
              <a:off x="429019" y="4333753"/>
              <a:ext cx="7128896" cy="2436379"/>
            </a:xfrm>
            <a:prstGeom prst="rect">
              <a:avLst/>
            </a:prstGeom>
            <a:noFill/>
            <a:ln>
              <a:solidFill>
                <a:schemeClr val="tx1"/>
              </a:solidFill>
            </a:ln>
          </p:spPr>
          <p:txBody>
            <a:bodyPr wrap="square" rtlCol="0">
              <a:spAutoFit/>
            </a:bodyPr>
            <a:lstStyle/>
            <a:p>
              <a:r>
                <a:rPr kumimoji="1" lang="ja-JP" altLang="en-US" sz="2000" dirty="0"/>
                <a:t>　企業版ふるさと納税の発表の中で、「</a:t>
              </a:r>
              <a:r>
                <a:rPr lang="ja-JP" altLang="en-US" sz="2000" dirty="0"/>
                <a:t>活気ある群馬作り」という言葉がありました。</a:t>
              </a:r>
              <a:r>
                <a:rPr lang="ja-JP" altLang="en-US" sz="2000" dirty="0">
                  <a:solidFill>
                    <a:srgbClr val="FF0000"/>
                  </a:solidFill>
                </a:rPr>
                <a:t>どの取組も「若者向け」</a:t>
              </a:r>
              <a:r>
                <a:rPr kumimoji="1" lang="ja-JP" altLang="en-US" sz="2000" dirty="0">
                  <a:solidFill>
                    <a:srgbClr val="FF0000"/>
                  </a:solidFill>
                </a:rPr>
                <a:t>というテーマがはっきりしていると思いました。</a:t>
              </a:r>
              <a:r>
                <a:rPr kumimoji="1" lang="ja-JP" altLang="en-US" sz="2000" dirty="0"/>
                <a:t>例えば、</a:t>
              </a:r>
              <a:r>
                <a:rPr lang="ja-JP" altLang="en-US" sz="2000" dirty="0"/>
                <a:t>県内に就職を希望する学生のために、企業の</a:t>
              </a:r>
              <a:r>
                <a:rPr kumimoji="1" lang="ja-JP" altLang="en-US" sz="2000" dirty="0"/>
                <a:t>人材確保を支援することや、活気ある群馬県作りを目的として群馬健康ポイント制度を設けること、物作り産業</a:t>
              </a:r>
              <a:r>
                <a:rPr kumimoji="1" lang="en-US" altLang="ja-JP" sz="2000" dirty="0"/>
                <a:t>DX</a:t>
              </a:r>
              <a:r>
                <a:rPr kumimoji="1" lang="ja-JP" altLang="en-US" sz="2000" dirty="0"/>
                <a:t>推進事業など、様々な取組が行われていました。</a:t>
              </a:r>
              <a:r>
                <a:rPr kumimoji="1" lang="ja-JP" altLang="en-US" sz="2000" dirty="0">
                  <a:solidFill>
                    <a:srgbClr val="FF0000"/>
                  </a:solidFill>
                </a:rPr>
                <a:t>この活用が広がっていけば</a:t>
              </a:r>
              <a:r>
                <a:rPr lang="ja-JP" altLang="en-US" sz="2000" dirty="0">
                  <a:solidFill>
                    <a:srgbClr val="FF0000"/>
                  </a:solidFill>
                </a:rPr>
                <a:t>、群馬全体が発展</a:t>
              </a:r>
              <a:r>
                <a:rPr kumimoji="1" lang="ja-JP" altLang="en-US" sz="2000" dirty="0">
                  <a:solidFill>
                    <a:srgbClr val="FF0000"/>
                  </a:solidFill>
                </a:rPr>
                <a:t>していくと思います。活気ある群馬県をつくっていきたいです。</a:t>
              </a:r>
            </a:p>
          </p:txBody>
        </p:sp>
        <p:sp>
          <p:nvSpPr>
            <p:cNvPr id="10" name="テキスト ボックス 9"/>
            <p:cNvSpPr txBox="1"/>
            <p:nvPr/>
          </p:nvSpPr>
          <p:spPr>
            <a:xfrm>
              <a:off x="1859022" y="3872088"/>
              <a:ext cx="2329960" cy="580091"/>
            </a:xfrm>
            <a:prstGeom prst="rect">
              <a:avLst/>
            </a:prstGeom>
            <a:noFill/>
          </p:spPr>
          <p:txBody>
            <a:bodyPr wrap="none" rtlCol="0">
              <a:spAutoFit/>
            </a:bodyPr>
            <a:lstStyle/>
            <a:p>
              <a:r>
                <a:rPr kumimoji="1" lang="ja-JP" altLang="en-US" sz="2400" dirty="0"/>
                <a:t>生徒の感想（中３女子）</a:t>
              </a:r>
            </a:p>
          </p:txBody>
        </p:sp>
      </p:grpSp>
    </p:spTree>
    <p:extLst>
      <p:ext uri="{BB962C8B-B14F-4D97-AF65-F5344CB8AC3E}">
        <p14:creationId xmlns:p14="http://schemas.microsoft.com/office/powerpoint/2010/main" val="1598581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535858" y="872078"/>
            <a:ext cx="11152239" cy="3176271"/>
            <a:chOff x="381000" y="354738"/>
            <a:chExt cx="11152239" cy="3176271"/>
          </a:xfrm>
        </p:grpSpPr>
        <p:pic>
          <p:nvPicPr>
            <p:cNvPr id="2" name="図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381000" y="354738"/>
              <a:ext cx="11152239" cy="3176271"/>
            </a:xfrm>
            <a:prstGeom prst="rect">
              <a:avLst/>
            </a:prstGeom>
          </p:spPr>
        </p:pic>
        <p:sp>
          <p:nvSpPr>
            <p:cNvPr id="3" name="正方形/長方形 2"/>
            <p:cNvSpPr/>
            <p:nvPr/>
          </p:nvSpPr>
          <p:spPr>
            <a:xfrm>
              <a:off x="2025445" y="1219199"/>
              <a:ext cx="1366683" cy="595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テキスト ボックス 4"/>
          <p:cNvSpPr txBox="1"/>
          <p:nvPr/>
        </p:nvSpPr>
        <p:spPr>
          <a:xfrm>
            <a:off x="3742404" y="43487"/>
            <a:ext cx="4739148" cy="830997"/>
          </a:xfrm>
          <a:prstGeom prst="rect">
            <a:avLst/>
          </a:prstGeom>
          <a:noFill/>
        </p:spPr>
        <p:txBody>
          <a:bodyPr wrap="squar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ネーミングライツ</a:t>
            </a:r>
            <a:endParaRPr kumimoji="1" lang="en-US" altLang="ja-JP" sz="4800" dirty="0">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535858" y="4197644"/>
            <a:ext cx="10923637" cy="1998632"/>
            <a:chOff x="429019" y="3872088"/>
            <a:chExt cx="7128896" cy="2511318"/>
          </a:xfrm>
        </p:grpSpPr>
        <p:sp>
          <p:nvSpPr>
            <p:cNvPr id="7" name="テキスト ボックス 6"/>
            <p:cNvSpPr txBox="1"/>
            <p:nvPr/>
          </p:nvSpPr>
          <p:spPr>
            <a:xfrm>
              <a:off x="429019" y="4333753"/>
              <a:ext cx="7128896" cy="2049653"/>
            </a:xfrm>
            <a:prstGeom prst="rect">
              <a:avLst/>
            </a:prstGeom>
            <a:noFill/>
            <a:ln>
              <a:solidFill>
                <a:schemeClr val="tx1"/>
              </a:solidFill>
            </a:ln>
          </p:spPr>
          <p:txBody>
            <a:bodyPr wrap="square" rtlCol="0">
              <a:spAutoFit/>
            </a:bodyPr>
            <a:lstStyle/>
            <a:p>
              <a:r>
                <a:rPr kumimoji="1" lang="ja-JP" altLang="en-US" sz="2000" dirty="0"/>
                <a:t>　ネーミングライツのことを初めて知りました。命名権といわれてもあまりピンと来なかったです。でも、調べていくうちに、企業名や商品名を県有施設に付けることで、施設の維持管理や地域活性化が期待できることが分かりました。企業にとっても自分の地域にとってもお互いに良い効果になることが分かりました。この取組で、地方の負担が減らせることは重要だと思いました。</a:t>
              </a:r>
            </a:p>
          </p:txBody>
        </p:sp>
        <p:sp>
          <p:nvSpPr>
            <p:cNvPr id="8" name="テキスト ボックス 7"/>
            <p:cNvSpPr txBox="1"/>
            <p:nvPr/>
          </p:nvSpPr>
          <p:spPr>
            <a:xfrm>
              <a:off x="1859022" y="3872088"/>
              <a:ext cx="2329960" cy="580091"/>
            </a:xfrm>
            <a:prstGeom prst="rect">
              <a:avLst/>
            </a:prstGeom>
            <a:noFill/>
          </p:spPr>
          <p:txBody>
            <a:bodyPr wrap="none" rtlCol="0">
              <a:spAutoFit/>
            </a:bodyPr>
            <a:lstStyle/>
            <a:p>
              <a:r>
                <a:rPr kumimoji="1" lang="ja-JP" altLang="en-US" sz="2400" dirty="0"/>
                <a:t>生徒の感想（中３女子）</a:t>
              </a:r>
            </a:p>
          </p:txBody>
        </p:sp>
      </p:grpSp>
    </p:spTree>
    <p:extLst>
      <p:ext uri="{BB962C8B-B14F-4D97-AF65-F5344CB8AC3E}">
        <p14:creationId xmlns:p14="http://schemas.microsoft.com/office/powerpoint/2010/main" val="257776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337771" y="0"/>
            <a:ext cx="5301518" cy="6746580"/>
          </a:xfrm>
          <a:prstGeom prst="rect">
            <a:avLst/>
          </a:prstGeom>
        </p:spPr>
      </p:pic>
      <p:pic>
        <p:nvPicPr>
          <p:cNvPr id="6" name="図 5"/>
          <p:cNvPicPr>
            <a:picLocks noChangeAspect="1"/>
          </p:cNvPicPr>
          <p:nvPr/>
        </p:nvPicPr>
        <p:blipFill>
          <a:blip r:embed="rId3"/>
          <a:stretch>
            <a:fillRect/>
          </a:stretch>
        </p:blipFill>
        <p:spPr>
          <a:xfrm>
            <a:off x="5639289" y="609501"/>
            <a:ext cx="6323501" cy="3973855"/>
          </a:xfrm>
          <a:prstGeom prst="rect">
            <a:avLst/>
          </a:prstGeom>
        </p:spPr>
      </p:pic>
      <p:pic>
        <p:nvPicPr>
          <p:cNvPr id="7" name="図 6"/>
          <p:cNvPicPr>
            <a:picLocks noChangeAspect="1"/>
          </p:cNvPicPr>
          <p:nvPr/>
        </p:nvPicPr>
        <p:blipFill>
          <a:blip r:embed="rId4"/>
          <a:stretch>
            <a:fillRect/>
          </a:stretch>
        </p:blipFill>
        <p:spPr>
          <a:xfrm>
            <a:off x="5603021" y="4839176"/>
            <a:ext cx="6359769" cy="1757985"/>
          </a:xfrm>
          <a:prstGeom prst="rect">
            <a:avLst/>
          </a:prstGeom>
        </p:spPr>
      </p:pic>
      <p:sp>
        <p:nvSpPr>
          <p:cNvPr id="8" name="テキスト ボックス 7"/>
          <p:cNvSpPr txBox="1"/>
          <p:nvPr/>
        </p:nvSpPr>
        <p:spPr>
          <a:xfrm>
            <a:off x="6850058" y="0"/>
            <a:ext cx="4465642" cy="584775"/>
          </a:xfrm>
          <a:prstGeom prst="rect">
            <a:avLst/>
          </a:prstGeom>
          <a:noFill/>
        </p:spPr>
        <p:txBody>
          <a:bodyPr wrap="square" rtlCol="0">
            <a:sp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生徒作成パワーポイント</a:t>
            </a:r>
            <a:endParaRPr kumimoji="1" lang="en-US" altLang="ja-JP" sz="32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5829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41838" y="387844"/>
            <a:ext cx="10717822" cy="369332"/>
          </a:xfrm>
          <a:prstGeom prst="rect">
            <a:avLst/>
          </a:prstGeom>
        </p:spPr>
        <p:txBody>
          <a:bodyPr wrap="square">
            <a:spAutoFit/>
          </a:bodyPr>
          <a:lstStyle/>
          <a:p>
            <a:r>
              <a:rPr lang="ja-JP" altLang="en-US" dirty="0"/>
              <a:t> 　</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6" name="正方形/長方形 5"/>
          <p:cNvSpPr/>
          <p:nvPr/>
        </p:nvSpPr>
        <p:spPr>
          <a:xfrm>
            <a:off x="330740" y="218567"/>
            <a:ext cx="12859966" cy="707886"/>
          </a:xfrm>
          <a:prstGeom prst="rect">
            <a:avLst/>
          </a:prstGeom>
        </p:spPr>
        <p:txBody>
          <a:bodyPr wrap="square">
            <a:spAutoFit/>
          </a:bodyPr>
          <a:lstStyle/>
          <a:p>
            <a:r>
              <a:rPr lang="ja-JP" altLang="en-US" sz="1600" dirty="0"/>
              <a:t> 　</a:t>
            </a:r>
            <a:r>
              <a:rPr lang="ja-JP" altLang="en-US" sz="4000" dirty="0">
                <a:latin typeface="HGS創英角ｺﾞｼｯｸUB" panose="020B0900000000000000" pitchFamily="50" charset="-128"/>
                <a:ea typeface="HGS創英角ｺﾞｼｯｸUB" panose="020B0900000000000000" pitchFamily="50" charset="-128"/>
              </a:rPr>
              <a:t>６　成果と課題</a:t>
            </a:r>
          </a:p>
        </p:txBody>
      </p:sp>
      <p:sp>
        <p:nvSpPr>
          <p:cNvPr id="2" name="テキスト ボックス 1"/>
          <p:cNvSpPr txBox="1"/>
          <p:nvPr/>
        </p:nvSpPr>
        <p:spPr>
          <a:xfrm>
            <a:off x="439614" y="1211726"/>
            <a:ext cx="1371600" cy="646331"/>
          </a:xfrm>
          <a:prstGeom prst="rect">
            <a:avLst/>
          </a:prstGeom>
          <a:noFill/>
        </p:spPr>
        <p:txBody>
          <a:bodyPr wrap="squar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成果</a:t>
            </a:r>
          </a:p>
        </p:txBody>
      </p:sp>
      <p:sp>
        <p:nvSpPr>
          <p:cNvPr id="7" name="テキスト ボックス 6"/>
          <p:cNvSpPr txBox="1"/>
          <p:nvPr/>
        </p:nvSpPr>
        <p:spPr>
          <a:xfrm>
            <a:off x="1919651" y="3319473"/>
            <a:ext cx="9653396" cy="1200329"/>
          </a:xfrm>
          <a:prstGeom prst="rect">
            <a:avLst/>
          </a:prstGeom>
          <a:noFill/>
        </p:spPr>
        <p:txBody>
          <a:bodyPr wrap="squar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・生徒の追究意欲を高め、教員の資質向上を図ることができた。</a:t>
            </a:r>
          </a:p>
        </p:txBody>
      </p:sp>
      <p:sp>
        <p:nvSpPr>
          <p:cNvPr id="8" name="テキスト ボックス 7"/>
          <p:cNvSpPr txBox="1"/>
          <p:nvPr/>
        </p:nvSpPr>
        <p:spPr>
          <a:xfrm>
            <a:off x="1919652" y="4794750"/>
            <a:ext cx="10099433" cy="1754326"/>
          </a:xfrm>
          <a:prstGeom prst="rect">
            <a:avLst/>
          </a:prstGeom>
          <a:noFill/>
        </p:spPr>
        <p:txBody>
          <a:bodyPr wrap="square" rtlCol="0">
            <a:spAutoFit/>
          </a:bodyPr>
          <a:lstStyle/>
          <a:p>
            <a:r>
              <a:rPr lang="ja-JP" altLang="en-US" sz="3600" dirty="0">
                <a:latin typeface="HGP創英角ｺﾞｼｯｸUB" panose="020B0900000000000000" pitchFamily="50" charset="-128"/>
                <a:ea typeface="HGP創英角ｺﾞｼｯｸUB" panose="020B0900000000000000" pitchFamily="50" charset="-128"/>
              </a:rPr>
              <a:t>・ふるさと納税等の財源について調査する場面において、未習の租税である</a:t>
            </a:r>
            <a:r>
              <a:rPr kumimoji="1" lang="ja-JP" altLang="en-US" sz="3600" dirty="0">
                <a:latin typeface="HGP創英角ｺﾞｼｯｸUB" panose="020B0900000000000000" pitchFamily="50" charset="-128"/>
                <a:ea typeface="HGP創英角ｺﾞｼｯｸUB" panose="020B0900000000000000" pitchFamily="50" charset="-128"/>
              </a:rPr>
              <a:t>住民税や法人税などの概要を理解している必要があったこと。</a:t>
            </a:r>
          </a:p>
        </p:txBody>
      </p:sp>
      <p:sp>
        <p:nvSpPr>
          <p:cNvPr id="9" name="テキスト ボックス 8"/>
          <p:cNvSpPr txBox="1"/>
          <p:nvPr/>
        </p:nvSpPr>
        <p:spPr>
          <a:xfrm>
            <a:off x="548053" y="4754344"/>
            <a:ext cx="1371600" cy="646331"/>
          </a:xfrm>
          <a:prstGeom prst="rect">
            <a:avLst/>
          </a:prstGeom>
          <a:noFill/>
        </p:spPr>
        <p:txBody>
          <a:bodyPr wrap="squar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課題</a:t>
            </a:r>
          </a:p>
        </p:txBody>
      </p:sp>
      <p:sp>
        <p:nvSpPr>
          <p:cNvPr id="10" name="テキスト ボックス 9"/>
          <p:cNvSpPr txBox="1"/>
          <p:nvPr/>
        </p:nvSpPr>
        <p:spPr>
          <a:xfrm>
            <a:off x="1948399" y="2598744"/>
            <a:ext cx="9624648" cy="646331"/>
          </a:xfrm>
          <a:prstGeom prst="rect">
            <a:avLst/>
          </a:prstGeom>
          <a:noFill/>
        </p:spPr>
        <p:txBody>
          <a:bodyPr wrap="squar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・将来の納税者としての自覚を高めることができた。</a:t>
            </a:r>
          </a:p>
        </p:txBody>
      </p:sp>
      <p:sp>
        <p:nvSpPr>
          <p:cNvPr id="11" name="テキスト ボックス 10"/>
          <p:cNvSpPr txBox="1"/>
          <p:nvPr/>
        </p:nvSpPr>
        <p:spPr>
          <a:xfrm>
            <a:off x="1919651" y="1229138"/>
            <a:ext cx="9850316" cy="1200329"/>
          </a:xfrm>
          <a:prstGeom prst="rect">
            <a:avLst/>
          </a:prstGeom>
          <a:noFill/>
        </p:spPr>
        <p:txBody>
          <a:bodyPr wrap="squar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・租税が身近な生活の向上に役立てられていることを改めて実感することができた。</a:t>
            </a:r>
            <a:endParaRPr kumimoji="1" lang="en-US" altLang="ja-JP" sz="36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305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41838" y="387844"/>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１　川場中学校について</a:t>
            </a:r>
            <a:endParaRPr lang="ja-JP" altLang="en-US" sz="6000" dirty="0">
              <a:latin typeface="HGS創英角ｺﾞｼｯｸUB" panose="020B0900000000000000" pitchFamily="50" charset="-128"/>
              <a:ea typeface="HGS創英角ｺﾞｼｯｸUB" panose="020B0900000000000000" pitchFamily="50" charset="-128"/>
            </a:endParaRPr>
          </a:p>
        </p:txBody>
      </p:sp>
      <p:pic>
        <p:nvPicPr>
          <p:cNvPr id="3" name="図 2"/>
          <p:cNvPicPr>
            <a:picLocks noChangeAspect="1"/>
          </p:cNvPicPr>
          <p:nvPr/>
        </p:nvPicPr>
        <p:blipFill>
          <a:blip r:embed="rId2"/>
          <a:stretch>
            <a:fillRect/>
          </a:stretch>
        </p:blipFill>
        <p:spPr>
          <a:xfrm>
            <a:off x="548444" y="1320909"/>
            <a:ext cx="11044637" cy="5107599"/>
          </a:xfrm>
          <a:prstGeom prst="rect">
            <a:avLst/>
          </a:prstGeom>
        </p:spPr>
      </p:pic>
    </p:spTree>
    <p:extLst>
      <p:ext uri="{BB962C8B-B14F-4D97-AF65-F5344CB8AC3E}">
        <p14:creationId xmlns:p14="http://schemas.microsoft.com/office/powerpoint/2010/main" val="31294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1464172"/>
            <a:ext cx="5275282" cy="5393828"/>
          </a:xfrm>
          <a:prstGeom prst="rect">
            <a:avLst/>
          </a:prstGeom>
        </p:spPr>
      </p:pic>
      <p:sp>
        <p:nvSpPr>
          <p:cNvPr id="4" name="正方形/長方形 3"/>
          <p:cNvSpPr/>
          <p:nvPr/>
        </p:nvSpPr>
        <p:spPr>
          <a:xfrm>
            <a:off x="5743873" y="2230298"/>
            <a:ext cx="5262979" cy="923330"/>
          </a:xfrm>
          <a:prstGeom prst="rect">
            <a:avLst/>
          </a:prstGeom>
        </p:spPr>
        <p:txBody>
          <a:bodyPr wrap="none">
            <a:spAutoFit/>
          </a:bodyPr>
          <a:lstStyle/>
          <a:p>
            <a:r>
              <a:rPr lang="ja-JP" altLang="en-US" sz="3600" dirty="0">
                <a:latin typeface="HGS創英角ｺﾞｼｯｸUB" panose="020B0900000000000000" pitchFamily="50" charset="-128"/>
                <a:ea typeface="HGS創英角ｺﾞｼｯｸUB" panose="020B0900000000000000" pitchFamily="50" charset="-128"/>
              </a:rPr>
              <a:t>川場村人口　３０８２人</a:t>
            </a:r>
            <a:endParaRPr lang="en-US" altLang="ja-JP" sz="3600" dirty="0">
              <a:latin typeface="HGS創英角ｺﾞｼｯｸUB" panose="020B0900000000000000" pitchFamily="50" charset="-128"/>
              <a:ea typeface="HGS創英角ｺﾞｼｯｸUB" panose="020B0900000000000000" pitchFamily="50" charset="-128"/>
            </a:endParaRPr>
          </a:p>
          <a:p>
            <a:pPr algn="r"/>
            <a:r>
              <a:rPr lang="ja-JP" altLang="en-US" dirty="0">
                <a:latin typeface="HGS創英角ｺﾞｼｯｸUB" panose="020B0900000000000000" pitchFamily="50" charset="-128"/>
                <a:ea typeface="HGS創英角ｺﾞｼｯｸUB" panose="020B0900000000000000" pitchFamily="50" charset="-128"/>
              </a:rPr>
              <a:t>（</a:t>
            </a:r>
            <a:r>
              <a:rPr lang="en-US" altLang="ja-JP" dirty="0">
                <a:latin typeface="HGS創英角ｺﾞｼｯｸUB" panose="020B0900000000000000" pitchFamily="50" charset="-128"/>
                <a:ea typeface="HGS創英角ｺﾞｼｯｸUB" panose="020B0900000000000000" pitchFamily="50" charset="-128"/>
              </a:rPr>
              <a:t>R5</a:t>
            </a:r>
            <a:r>
              <a:rPr lang="ja-JP" altLang="en-US" dirty="0">
                <a:latin typeface="HGS創英角ｺﾞｼｯｸUB" panose="020B0900000000000000" pitchFamily="50" charset="-128"/>
                <a:ea typeface="HGS創英角ｺﾞｼｯｸUB" panose="020B0900000000000000" pitchFamily="50" charset="-128"/>
              </a:rPr>
              <a:t>・</a:t>
            </a:r>
            <a:r>
              <a:rPr lang="en-US" altLang="ja-JP" dirty="0">
                <a:latin typeface="HGS創英角ｺﾞｼｯｸUB" panose="020B0900000000000000" pitchFamily="50" charset="-128"/>
                <a:ea typeface="HGS創英角ｺﾞｼｯｸUB" panose="020B0900000000000000" pitchFamily="50" charset="-128"/>
              </a:rPr>
              <a:t>6</a:t>
            </a:r>
            <a:r>
              <a:rPr lang="ja-JP" altLang="en-US" dirty="0">
                <a:latin typeface="HGS創英角ｺﾞｼｯｸUB" panose="020B0900000000000000" pitchFamily="50" charset="-128"/>
                <a:ea typeface="HGS創英角ｺﾞｼｯｸUB" panose="020B0900000000000000" pitchFamily="50" charset="-128"/>
              </a:rPr>
              <a:t>月末）</a:t>
            </a:r>
          </a:p>
        </p:txBody>
      </p:sp>
      <p:sp>
        <p:nvSpPr>
          <p:cNvPr id="5" name="正方形/長方形 4"/>
          <p:cNvSpPr/>
          <p:nvPr/>
        </p:nvSpPr>
        <p:spPr>
          <a:xfrm>
            <a:off x="3637713" y="1055742"/>
            <a:ext cx="8270213" cy="646331"/>
          </a:xfrm>
          <a:prstGeom prst="rect">
            <a:avLst/>
          </a:prstGeom>
        </p:spPr>
        <p:txBody>
          <a:bodyPr wrap="none">
            <a:spAutoFit/>
          </a:bodyPr>
          <a:lstStyle/>
          <a:p>
            <a:r>
              <a:rPr lang="ja-JP" altLang="en-US" sz="3600" b="0" i="0" dirty="0">
                <a:effectLst/>
                <a:latin typeface="HGS創英角ｺﾞｼｯｸUB" panose="020B0900000000000000" pitchFamily="50" charset="-128"/>
                <a:ea typeface="HGS創英角ｺﾞｼｯｸUB" panose="020B0900000000000000" pitchFamily="50" charset="-128"/>
              </a:rPr>
              <a:t>所在地　</a:t>
            </a:r>
            <a:r>
              <a:rPr lang="zh-TW" altLang="en-US" sz="3600" b="0" i="0" dirty="0">
                <a:effectLst/>
                <a:latin typeface="HGS創英角ｺﾞｼｯｸUB" panose="020B0900000000000000" pitchFamily="50" charset="-128"/>
                <a:ea typeface="HGS創英角ｺﾞｼｯｸUB" panose="020B0900000000000000" pitchFamily="50" charset="-128"/>
              </a:rPr>
              <a:t>群馬県利根郡川場村谷地</a:t>
            </a:r>
            <a:r>
              <a:rPr lang="en-US" altLang="zh-TW" sz="3600" b="0" i="0" dirty="0">
                <a:effectLst/>
                <a:latin typeface="HGS創英角ｺﾞｼｯｸUB" panose="020B0900000000000000" pitchFamily="50" charset="-128"/>
                <a:ea typeface="HGS創英角ｺﾞｼｯｸUB" panose="020B0900000000000000" pitchFamily="50" charset="-128"/>
              </a:rPr>
              <a:t>2494</a:t>
            </a:r>
            <a:endParaRPr lang="ja-JP" altLang="en-US" sz="3600" dirty="0">
              <a:latin typeface="HGS創英角ｺﾞｼｯｸUB" panose="020B0900000000000000" pitchFamily="50" charset="-128"/>
              <a:ea typeface="HGS創英角ｺﾞｼｯｸUB" panose="020B0900000000000000" pitchFamily="50" charset="-128"/>
            </a:endParaRPr>
          </a:p>
        </p:txBody>
      </p:sp>
      <p:sp>
        <p:nvSpPr>
          <p:cNvPr id="6" name="正方形/長方形 5"/>
          <p:cNvSpPr/>
          <p:nvPr/>
        </p:nvSpPr>
        <p:spPr>
          <a:xfrm>
            <a:off x="5743873" y="3628217"/>
            <a:ext cx="5724644" cy="646331"/>
          </a:xfrm>
          <a:prstGeom prst="rect">
            <a:avLst/>
          </a:prstGeom>
        </p:spPr>
        <p:txBody>
          <a:bodyPr wrap="none">
            <a:spAutoFit/>
          </a:bodyPr>
          <a:lstStyle/>
          <a:p>
            <a:r>
              <a:rPr lang="ja-JP" altLang="en-US" sz="3600" dirty="0">
                <a:latin typeface="HGS創英角ｺﾞｼｯｸUB" panose="020B0900000000000000" pitchFamily="50" charset="-128"/>
                <a:ea typeface="HGS創英角ｺﾞｼｯｸUB" panose="020B0900000000000000" pitchFamily="50" charset="-128"/>
              </a:rPr>
              <a:t>川場中学校生徒数　７３人</a:t>
            </a:r>
            <a:endParaRPr lang="ja-JP" altLang="en-US" dirty="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5743873" y="4965238"/>
            <a:ext cx="5091458" cy="1200329"/>
          </a:xfrm>
          <a:prstGeom prst="rect">
            <a:avLst/>
          </a:prstGeom>
        </p:spPr>
        <p:txBody>
          <a:bodyPr wrap="none">
            <a:spAutoFit/>
          </a:bodyPr>
          <a:lstStyle/>
          <a:p>
            <a:r>
              <a:rPr lang="ja-JP" altLang="en-US" sz="3600" dirty="0">
                <a:latin typeface="HGS創英角ｺﾞｼｯｸUB" panose="020B0900000000000000" pitchFamily="50" charset="-128"/>
                <a:ea typeface="HGS創英角ｺﾞｼｯｸUB" panose="020B0900000000000000" pitchFamily="50" charset="-128"/>
              </a:rPr>
              <a:t>学級数　普通学級</a:t>
            </a:r>
            <a:r>
              <a:rPr lang="en-US" altLang="ja-JP" sz="3600" dirty="0">
                <a:latin typeface="HGS創英角ｺﾞｼｯｸUB" panose="020B0900000000000000" pitchFamily="50" charset="-128"/>
                <a:ea typeface="HGS創英角ｺﾞｼｯｸUB" panose="020B0900000000000000" pitchFamily="50" charset="-128"/>
              </a:rPr>
              <a:t>3</a:t>
            </a:r>
          </a:p>
          <a:p>
            <a:r>
              <a:rPr lang="ja-JP" altLang="en-US" sz="3600" dirty="0">
                <a:latin typeface="HGS創英角ｺﾞｼｯｸUB" panose="020B0900000000000000" pitchFamily="50" charset="-128"/>
                <a:ea typeface="HGS創英角ｺﾞｼｯｸUB" panose="020B0900000000000000" pitchFamily="50" charset="-128"/>
              </a:rPr>
              <a:t>　　　　特別支援学級</a:t>
            </a:r>
            <a:r>
              <a:rPr lang="en-US" altLang="ja-JP" sz="3600" dirty="0">
                <a:latin typeface="HGS創英角ｺﾞｼｯｸUB" panose="020B0900000000000000" pitchFamily="50" charset="-128"/>
                <a:ea typeface="HGS創英角ｺﾞｼｯｸUB" panose="020B0900000000000000" pitchFamily="50" charset="-128"/>
              </a:rPr>
              <a:t>2</a:t>
            </a:r>
          </a:p>
        </p:txBody>
      </p:sp>
      <p:sp>
        <p:nvSpPr>
          <p:cNvPr id="8" name="正方形/長方形 7"/>
          <p:cNvSpPr/>
          <p:nvPr/>
        </p:nvSpPr>
        <p:spPr>
          <a:xfrm>
            <a:off x="0" y="4997"/>
            <a:ext cx="10717822" cy="830997"/>
          </a:xfrm>
          <a:prstGeom prst="rect">
            <a:avLst/>
          </a:prstGeom>
        </p:spPr>
        <p:txBody>
          <a:bodyPr wrap="square">
            <a:spAutoFit/>
          </a:bodyPr>
          <a:lstStyle/>
          <a:p>
            <a:r>
              <a:rPr lang="ja-JP" altLang="en-US" dirty="0"/>
              <a:t> 　</a:t>
            </a:r>
            <a:r>
              <a:rPr lang="ja-JP" altLang="en-US" sz="4800" dirty="0">
                <a:latin typeface="HGS創英角ｺﾞｼｯｸUB" panose="020B0900000000000000" pitchFamily="50" charset="-128"/>
                <a:ea typeface="HGS創英角ｺﾞｼｯｸUB" panose="020B0900000000000000" pitchFamily="50" charset="-128"/>
              </a:rPr>
              <a:t>１　川場中学校について</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2" name="テキスト ボックス 1"/>
          <p:cNvSpPr txBox="1"/>
          <p:nvPr/>
        </p:nvSpPr>
        <p:spPr>
          <a:xfrm>
            <a:off x="1802423" y="6312877"/>
            <a:ext cx="5794131" cy="369332"/>
          </a:xfrm>
          <a:prstGeom prst="rect">
            <a:avLst/>
          </a:prstGeom>
          <a:noFill/>
        </p:spPr>
        <p:txBody>
          <a:bodyPr wrap="square" rtlCol="0">
            <a:spAutoFit/>
          </a:bodyPr>
          <a:lstStyle/>
          <a:p>
            <a:r>
              <a:rPr kumimoji="1" lang="ja-JP" altLang="en-US" dirty="0"/>
              <a:t>（出典：環境王国</a:t>
            </a:r>
            <a:r>
              <a:rPr kumimoji="1" lang="en-US" altLang="ja-JP" dirty="0"/>
              <a:t>HP</a:t>
            </a:r>
            <a:r>
              <a:rPr kumimoji="1" lang="ja-JP" altLang="en-US" dirty="0"/>
              <a:t>「群馬県川場村へのアクセス」）</a:t>
            </a:r>
          </a:p>
        </p:txBody>
      </p:sp>
    </p:spTree>
    <p:extLst>
      <p:ext uri="{BB962C8B-B14F-4D97-AF65-F5344CB8AC3E}">
        <p14:creationId xmlns:p14="http://schemas.microsoft.com/office/powerpoint/2010/main" val="7932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47188" y="267139"/>
            <a:ext cx="11183816" cy="5262979"/>
          </a:xfrm>
          <a:prstGeom prst="rect">
            <a:avLst/>
          </a:prstGeom>
          <a:noFill/>
          <a:ln>
            <a:solidFill>
              <a:schemeClr val="tx1"/>
            </a:solidFill>
          </a:ln>
        </p:spPr>
        <p:txBody>
          <a:bodyPr wrap="square" rtlCol="0">
            <a:spAutoFit/>
          </a:bodyPr>
          <a:lstStyle/>
          <a:p>
            <a:pPr algn="ctr"/>
            <a:r>
              <a:rPr kumimoji="1" lang="ja-JP" altLang="en-US" sz="4800" dirty="0">
                <a:latin typeface="HGS創英角ｺﾞｼｯｸUB" panose="020B0900000000000000" pitchFamily="50" charset="-128"/>
                <a:ea typeface="HGS創英角ｺﾞｼｯｸUB" panose="020B0900000000000000" pitchFamily="50" charset="-128"/>
              </a:rPr>
              <a:t>２　租税教育の目的</a:t>
            </a:r>
            <a:endParaRPr kumimoji="1" lang="en-US" altLang="ja-JP" sz="4800" dirty="0">
              <a:latin typeface="HGS創英角ｺﾞｼｯｸUB" panose="020B0900000000000000" pitchFamily="50" charset="-128"/>
              <a:ea typeface="HGS創英角ｺﾞｼｯｸUB" panose="020B0900000000000000" pitchFamily="50" charset="-128"/>
            </a:endParaRPr>
          </a:p>
          <a:p>
            <a:r>
              <a:rPr kumimoji="1" lang="ja-JP" altLang="en-US" sz="4800" dirty="0">
                <a:latin typeface="ＭＳ Ｐゴシック" panose="020B0600070205080204" pitchFamily="50" charset="-128"/>
                <a:ea typeface="ＭＳ Ｐゴシック" panose="020B0600070205080204" pitchFamily="50" charset="-128"/>
              </a:rPr>
              <a:t>「次代を担う児童・生徒が、民主主義の根幹である</a:t>
            </a:r>
            <a:r>
              <a:rPr kumimoji="1" lang="ja-JP" altLang="en-US" sz="4800" dirty="0">
                <a:solidFill>
                  <a:srgbClr val="FF0000"/>
                </a:solidFill>
                <a:latin typeface="ＭＳ Ｐゴシック" panose="020B0600070205080204" pitchFamily="50" charset="-128"/>
                <a:ea typeface="ＭＳ Ｐゴシック" panose="020B0600070205080204" pitchFamily="50" charset="-128"/>
              </a:rPr>
              <a:t>租税の意義や役割</a:t>
            </a:r>
            <a:r>
              <a:rPr kumimoji="1" lang="ja-JP" altLang="en-US" sz="4800" dirty="0">
                <a:latin typeface="ＭＳ Ｐゴシック" panose="020B0600070205080204" pitchFamily="50" charset="-128"/>
                <a:ea typeface="ＭＳ Ｐゴシック" panose="020B0600070205080204" pitchFamily="50" charset="-128"/>
              </a:rPr>
              <a:t>を正しく理解し、社会の構成員として税金を納め、その</a:t>
            </a:r>
            <a:r>
              <a:rPr kumimoji="1" lang="ja-JP" altLang="en-US" sz="4800" dirty="0">
                <a:solidFill>
                  <a:srgbClr val="FF0000"/>
                </a:solidFill>
                <a:latin typeface="ＭＳ Ｐゴシック" panose="020B0600070205080204" pitchFamily="50" charset="-128"/>
                <a:ea typeface="ＭＳ Ｐゴシック" panose="020B0600070205080204" pitchFamily="50" charset="-128"/>
              </a:rPr>
              <a:t>使い道に関心を持ち</a:t>
            </a:r>
            <a:r>
              <a:rPr kumimoji="1" lang="ja-JP" altLang="en-US" sz="4800" dirty="0">
                <a:latin typeface="ＭＳ Ｐゴシック" panose="020B0600070205080204" pitchFamily="50" charset="-128"/>
                <a:ea typeface="ＭＳ Ｐゴシック" panose="020B0600070205080204" pitchFamily="50" charset="-128"/>
              </a:rPr>
              <a:t>、さらには</a:t>
            </a:r>
            <a:r>
              <a:rPr kumimoji="1" lang="ja-JP" altLang="en-US" sz="4800" dirty="0">
                <a:solidFill>
                  <a:srgbClr val="FF0000"/>
                </a:solidFill>
                <a:latin typeface="ＭＳ Ｐゴシック" panose="020B0600070205080204" pitchFamily="50" charset="-128"/>
                <a:ea typeface="ＭＳ Ｐゴシック" panose="020B0600070205080204" pitchFamily="50" charset="-128"/>
              </a:rPr>
              <a:t>納税者として社会や国の在り方を主体的に考える</a:t>
            </a:r>
            <a:r>
              <a:rPr kumimoji="1" lang="ja-JP" altLang="en-US" sz="4800" dirty="0">
                <a:latin typeface="ＭＳ Ｐゴシック" panose="020B0600070205080204" pitchFamily="50" charset="-128"/>
                <a:ea typeface="ＭＳ Ｐゴシック" panose="020B0600070205080204" pitchFamily="50" charset="-128"/>
              </a:rPr>
              <a:t>という自覚を育てること」</a:t>
            </a:r>
          </a:p>
        </p:txBody>
      </p:sp>
      <p:sp>
        <p:nvSpPr>
          <p:cNvPr id="7" name="正方形/長方形 6"/>
          <p:cNvSpPr/>
          <p:nvPr/>
        </p:nvSpPr>
        <p:spPr>
          <a:xfrm>
            <a:off x="544465" y="5920532"/>
            <a:ext cx="10894327" cy="369332"/>
          </a:xfrm>
          <a:prstGeom prst="rect">
            <a:avLst/>
          </a:prstGeom>
        </p:spPr>
        <p:txBody>
          <a:bodyPr wrap="square">
            <a:spAutoFit/>
          </a:bodyPr>
          <a:lstStyle/>
          <a:p>
            <a:r>
              <a:rPr lang="ja-JP" altLang="en-US" dirty="0"/>
              <a:t>（国税庁</a:t>
            </a:r>
            <a:r>
              <a:rPr lang="en-US" altLang="ja-JP" dirty="0"/>
              <a:t>HP</a:t>
            </a:r>
            <a:r>
              <a:rPr lang="ja-JP" altLang="en-US" dirty="0"/>
              <a:t>「</a:t>
            </a:r>
            <a:r>
              <a:rPr lang="en-US" altLang="ja-JP" dirty="0">
                <a:hlinkClick r:id="rId2"/>
              </a:rPr>
              <a:t>https://www.nta.go.jp/about/organization/tokyo/education/index.htm</a:t>
            </a:r>
            <a:r>
              <a:rPr lang="ja-JP" altLang="en-US" dirty="0"/>
              <a:t>」より引用）</a:t>
            </a:r>
          </a:p>
        </p:txBody>
      </p:sp>
    </p:spTree>
    <p:extLst>
      <p:ext uri="{BB962C8B-B14F-4D97-AF65-F5344CB8AC3E}">
        <p14:creationId xmlns:p14="http://schemas.microsoft.com/office/powerpoint/2010/main" val="176893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881533" y="4277483"/>
            <a:ext cx="1723452" cy="2485690"/>
          </a:xfrm>
          <a:prstGeom prst="rect">
            <a:avLst/>
          </a:prstGeom>
        </p:spPr>
      </p:pic>
      <p:sp>
        <p:nvSpPr>
          <p:cNvPr id="3" name="正方形/長方形 2"/>
          <p:cNvSpPr/>
          <p:nvPr/>
        </p:nvSpPr>
        <p:spPr>
          <a:xfrm>
            <a:off x="0" y="140172"/>
            <a:ext cx="11488253" cy="769441"/>
          </a:xfrm>
          <a:prstGeom prst="rect">
            <a:avLst/>
          </a:prstGeom>
        </p:spPr>
        <p:txBody>
          <a:bodyPr wrap="square">
            <a:spAutoFit/>
          </a:bodyPr>
          <a:lstStyle/>
          <a:p>
            <a:r>
              <a:rPr lang="ja-JP" altLang="en-US" sz="4400" dirty="0">
                <a:latin typeface="HGS創英角ｺﾞｼｯｸUB" panose="020B0900000000000000" pitchFamily="50" charset="-128"/>
                <a:ea typeface="HGS創英角ｺﾞｼｯｸUB" panose="020B0900000000000000" pitchFamily="50" charset="-128"/>
              </a:rPr>
              <a:t>３　中学校学習指導要領に見られる租税教育</a:t>
            </a:r>
            <a:endParaRPr lang="ja-JP" altLang="en-US" sz="6000" dirty="0">
              <a:latin typeface="HGS創英角ｺﾞｼｯｸUB" panose="020B0900000000000000" pitchFamily="50" charset="-128"/>
              <a:ea typeface="HGS創英角ｺﾞｼｯｸUB" panose="020B0900000000000000" pitchFamily="50" charset="-128"/>
            </a:endParaRPr>
          </a:p>
        </p:txBody>
      </p:sp>
      <p:sp>
        <p:nvSpPr>
          <p:cNvPr id="4" name="テキスト ボックス 3"/>
          <p:cNvSpPr txBox="1"/>
          <p:nvPr/>
        </p:nvSpPr>
        <p:spPr>
          <a:xfrm>
            <a:off x="175100" y="909613"/>
            <a:ext cx="11896926" cy="5262979"/>
          </a:xfrm>
          <a:prstGeom prst="rect">
            <a:avLst/>
          </a:prstGeom>
          <a:noFill/>
        </p:spPr>
        <p:txBody>
          <a:bodyPr wrap="square" rtlCol="0">
            <a:spAutoFit/>
          </a:bodyPr>
          <a:lstStyle/>
          <a:p>
            <a:r>
              <a:rPr lang="en-US" altLang="ja-JP" sz="2400" dirty="0"/>
              <a:t>P149</a:t>
            </a:r>
          </a:p>
          <a:p>
            <a:r>
              <a:rPr kumimoji="1" lang="ja-JP" altLang="en-US" sz="2400" dirty="0"/>
              <a:t>「</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租税の大まかな仕組みや特徴にも触れ、国民生活に大きな影響力をもつ財政を支える租税の意義や税制度の基礎を理解できるようにする。</a:t>
            </a:r>
            <a:r>
              <a:rPr kumimoji="1" lang="ja-JP" altLang="en-US" sz="2400" dirty="0"/>
              <a:t>また、国民が納税の義務を果たすことの大切さを理解できるようにするとともに、平和で民主的な国家及び社会の形成者として必要な公民としての資質・能力を備えた国民の育成という観点から、税の負担者として租税の使い道や配分の在り方を選択・判断する責任があることなどについて理解と関心を深めるなど</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納税者としての自覚を養う</a:t>
            </a:r>
            <a:r>
              <a:rPr kumimoji="1" lang="ja-JP" altLang="en-US" sz="2400" dirty="0"/>
              <a:t>ことが大切である。」</a:t>
            </a:r>
            <a:endParaRPr kumimoji="1" lang="en-US" altLang="ja-JP" sz="2400" dirty="0"/>
          </a:p>
          <a:p>
            <a:r>
              <a:rPr kumimoji="1" lang="en-US" altLang="ja-JP" sz="2400" dirty="0"/>
              <a:t>P150</a:t>
            </a:r>
          </a:p>
          <a:p>
            <a:r>
              <a:rPr kumimoji="1" lang="ja-JP" altLang="en-US" sz="2400" dirty="0"/>
              <a:t>「</a:t>
            </a:r>
            <a:r>
              <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rPr>
              <a:t>税の負担者として自分の将来と関わらせて、税制度について考察したことをまとめたり、説明したりする活動</a:t>
            </a:r>
            <a:r>
              <a:rPr kumimoji="1" lang="ja-JP" altLang="en-US" sz="2400" dirty="0"/>
              <a:t>を取り入れるなどの工夫をすること</a:t>
            </a:r>
            <a:r>
              <a:rPr lang="ja-JP" altLang="en-US" sz="2400" dirty="0"/>
              <a:t>」</a:t>
            </a:r>
            <a:endParaRPr lang="en-US" altLang="ja-JP" sz="2400" dirty="0"/>
          </a:p>
          <a:p>
            <a:endParaRPr lang="en-US" altLang="ja-JP" sz="2400" dirty="0"/>
          </a:p>
          <a:p>
            <a:endParaRPr lang="en-US" altLang="ja-JP" sz="2400" dirty="0"/>
          </a:p>
          <a:p>
            <a:r>
              <a:rPr lang="ja-JP" altLang="en-US" sz="2000" dirty="0"/>
              <a:t>（中学校学習指導要領：（平成</a:t>
            </a:r>
            <a:r>
              <a:rPr lang="en-US" altLang="ja-JP" sz="2000" dirty="0"/>
              <a:t>29</a:t>
            </a:r>
            <a:r>
              <a:rPr lang="ja-JP" altLang="en-US" sz="2000" dirty="0"/>
              <a:t>年告示）解説　社会科編平成</a:t>
            </a:r>
            <a:r>
              <a:rPr lang="en-US" altLang="ja-JP" sz="2000" dirty="0"/>
              <a:t>29</a:t>
            </a:r>
            <a:r>
              <a:rPr lang="ja-JP" altLang="en-US" sz="2000" dirty="0"/>
              <a:t>年</a:t>
            </a:r>
            <a:r>
              <a:rPr lang="en-US" altLang="ja-JP" sz="2000" dirty="0"/>
              <a:t>7</a:t>
            </a:r>
            <a:r>
              <a:rPr lang="ja-JP" altLang="en-US" sz="2000" dirty="0"/>
              <a:t>月より引用）</a:t>
            </a:r>
            <a:endParaRPr lang="en-US" altLang="ja-JP" sz="2000" dirty="0"/>
          </a:p>
          <a:p>
            <a:endParaRPr kumimoji="1" lang="ja-JP" altLang="en-US" sz="2400" dirty="0"/>
          </a:p>
        </p:txBody>
      </p:sp>
    </p:spTree>
    <p:extLst>
      <p:ext uri="{BB962C8B-B14F-4D97-AF65-F5344CB8AC3E}">
        <p14:creationId xmlns:p14="http://schemas.microsoft.com/office/powerpoint/2010/main" val="152309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41838" y="1468315"/>
            <a:ext cx="11289324" cy="4524315"/>
          </a:xfrm>
          <a:prstGeom prst="rect">
            <a:avLst/>
          </a:prstGeom>
          <a:noFill/>
        </p:spPr>
        <p:txBody>
          <a:bodyPr wrap="square" rtlCol="0">
            <a:spAutoFit/>
          </a:bodyPr>
          <a:lstStyle/>
          <a:p>
            <a:r>
              <a:rPr kumimoji="1" lang="ja-JP" altLang="en-US" sz="2400" dirty="0"/>
              <a:t>東京書籍「新編　新しい社会　公民」</a:t>
            </a:r>
            <a:endParaRPr kumimoji="1" lang="en-US" altLang="ja-JP" sz="2400" dirty="0"/>
          </a:p>
          <a:p>
            <a:endParaRPr lang="en-US" altLang="ja-JP" sz="2400" dirty="0"/>
          </a:p>
          <a:p>
            <a:r>
              <a:rPr lang="ja-JP" altLang="en-US" sz="2400" dirty="0"/>
              <a:t>第３章　現代の民主政治と社会</a:t>
            </a:r>
            <a:endParaRPr lang="en-US" altLang="ja-JP" sz="2400" dirty="0"/>
          </a:p>
          <a:p>
            <a:r>
              <a:rPr lang="ja-JP" altLang="en-US" sz="2400" dirty="0"/>
              <a:t>３節　地方自治と私たち</a:t>
            </a:r>
            <a:endParaRPr lang="en-US" altLang="ja-JP" sz="2400" dirty="0"/>
          </a:p>
          <a:p>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３　地方公共団体の課題　</a:t>
            </a:r>
            <a:endParaRPr lang="en-US" altLang="ja-JP" sz="2400" dirty="0">
              <a:solidFill>
                <a:srgbClr val="FF0000"/>
              </a:solidFill>
              <a:latin typeface="HGS創英角ｺﾞｼｯｸUB" panose="020B0900000000000000" pitchFamily="50" charset="-128"/>
              <a:ea typeface="HGS創英角ｺﾞｼｯｸUB" panose="020B0900000000000000" pitchFamily="50" charset="-128"/>
            </a:endParaRPr>
          </a:p>
          <a:p>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自分たちの身近な暮らしに関わる地方財政の課題について学習し、 財源としての「地方税」や税配分の在り方についての理解を深める学習をする。</a:t>
            </a:r>
            <a:endParaRPr lang="en-US" altLang="ja-JP" sz="2400" dirty="0">
              <a:solidFill>
                <a:srgbClr val="FF0000"/>
              </a:solidFill>
              <a:latin typeface="HGS創英角ｺﾞｼｯｸUB" panose="020B0900000000000000" pitchFamily="50" charset="-128"/>
              <a:ea typeface="HGS創英角ｺﾞｼｯｸUB" panose="020B0900000000000000" pitchFamily="50" charset="-128"/>
            </a:endParaRPr>
          </a:p>
          <a:p>
            <a:r>
              <a:rPr lang="ja-JP" altLang="en-US" sz="2400" dirty="0"/>
              <a:t>第４章　私たちの暮らしと経済</a:t>
            </a:r>
            <a:endParaRPr lang="en-US" altLang="ja-JP" sz="2400" dirty="0"/>
          </a:p>
          <a:p>
            <a:r>
              <a:rPr lang="ja-JP" altLang="en-US" sz="2400" dirty="0"/>
              <a:t>４節　政府の役割と国民の福祉</a:t>
            </a:r>
            <a:endParaRPr lang="en-US" altLang="ja-JP" sz="2400" dirty="0"/>
          </a:p>
          <a:p>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１　私たちの生活と財政</a:t>
            </a:r>
            <a:endParaRPr lang="en-US" altLang="ja-JP" sz="2400" dirty="0">
              <a:solidFill>
                <a:srgbClr val="FF0000"/>
              </a:solidFill>
              <a:latin typeface="HGS創英角ｺﾞｼｯｸUB" panose="020B0900000000000000" pitchFamily="50" charset="-128"/>
              <a:ea typeface="HGS創英角ｺﾞｼｯｸUB" panose="020B0900000000000000" pitchFamily="50" charset="-128"/>
            </a:endParaRPr>
          </a:p>
          <a:p>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「国税」「地方税」「直接税」「間接税」「累進課税」について学習し、多種多様な租税を組み合わせて公平性を目指していることを学習する。</a:t>
            </a:r>
            <a:endParaRPr kumimoji="1" lang="ja-JP" altLang="en-US" sz="24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5" name="正方形/長方形 4"/>
          <p:cNvSpPr/>
          <p:nvPr/>
        </p:nvSpPr>
        <p:spPr>
          <a:xfrm>
            <a:off x="233276" y="261385"/>
            <a:ext cx="10717822" cy="769441"/>
          </a:xfrm>
          <a:prstGeom prst="rect">
            <a:avLst/>
          </a:prstGeom>
        </p:spPr>
        <p:txBody>
          <a:bodyPr wrap="square">
            <a:spAutoFit/>
          </a:bodyPr>
          <a:lstStyle/>
          <a:p>
            <a:r>
              <a:rPr lang="ja-JP" altLang="en-US" dirty="0"/>
              <a:t> 　</a:t>
            </a:r>
            <a:r>
              <a:rPr lang="ja-JP" altLang="en-US" sz="4400" dirty="0">
                <a:latin typeface="HGS創英角ｺﾞｼｯｸUB" panose="020B0900000000000000" pitchFamily="50" charset="-128"/>
                <a:ea typeface="HGS創英角ｺﾞｼｯｸUB" panose="020B0900000000000000" pitchFamily="50" charset="-128"/>
              </a:rPr>
              <a:t>４　教科書による位置づけ</a:t>
            </a:r>
            <a:endParaRPr lang="ja-JP" altLang="en-US" sz="6000" dirty="0">
              <a:latin typeface="HGS創英角ｺﾞｼｯｸUB" panose="020B0900000000000000" pitchFamily="50" charset="-128"/>
              <a:ea typeface="HGS創英角ｺﾞｼｯｸUB" panose="020B0900000000000000" pitchFamily="50" charset="-128"/>
            </a:endParaRPr>
          </a:p>
        </p:txBody>
      </p:sp>
      <p:pic>
        <p:nvPicPr>
          <p:cNvPr id="2" name="図 1"/>
          <p:cNvPicPr>
            <a:picLocks noChangeAspect="1"/>
          </p:cNvPicPr>
          <p:nvPr/>
        </p:nvPicPr>
        <p:blipFill>
          <a:blip r:embed="rId2"/>
          <a:stretch>
            <a:fillRect/>
          </a:stretch>
        </p:blipFill>
        <p:spPr>
          <a:xfrm>
            <a:off x="7630944" y="261385"/>
            <a:ext cx="2303545" cy="2967758"/>
          </a:xfrm>
          <a:prstGeom prst="rect">
            <a:avLst/>
          </a:prstGeom>
        </p:spPr>
      </p:pic>
      <p:sp>
        <p:nvSpPr>
          <p:cNvPr id="3" name="テキスト ボックス 2"/>
          <p:cNvSpPr txBox="1"/>
          <p:nvPr/>
        </p:nvSpPr>
        <p:spPr>
          <a:xfrm>
            <a:off x="1019908" y="6207369"/>
            <a:ext cx="7842738" cy="369332"/>
          </a:xfrm>
          <a:prstGeom prst="rect">
            <a:avLst/>
          </a:prstGeom>
          <a:noFill/>
        </p:spPr>
        <p:txBody>
          <a:bodyPr wrap="square" rtlCol="0">
            <a:spAutoFit/>
          </a:bodyPr>
          <a:lstStyle/>
          <a:p>
            <a:r>
              <a:rPr kumimoji="1" lang="ja-JP" altLang="en-US" dirty="0"/>
              <a:t>（東京書籍：「新編　新しい社会　公民」より引用）</a:t>
            </a:r>
          </a:p>
        </p:txBody>
      </p:sp>
    </p:spTree>
    <p:extLst>
      <p:ext uri="{BB962C8B-B14F-4D97-AF65-F5344CB8AC3E}">
        <p14:creationId xmlns:p14="http://schemas.microsoft.com/office/powerpoint/2010/main" val="65440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42880" y="702836"/>
            <a:ext cx="2826328"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租税教室</a:t>
            </a:r>
            <a:r>
              <a:rPr kumimoji="1" lang="en-US" altLang="ja-JP" sz="2800" dirty="0">
                <a:latin typeface="ＭＳ Ｐゴシック" panose="020B0600070205080204" pitchFamily="50" charset="-128"/>
                <a:ea typeface="ＭＳ Ｐゴシック" panose="020B0600070205080204" pitchFamily="50" charset="-128"/>
              </a:rPr>
              <a:t>…7</a:t>
            </a:r>
            <a:r>
              <a:rPr kumimoji="1" lang="ja-JP" altLang="en-US" sz="2800" dirty="0">
                <a:latin typeface="ＭＳ Ｐゴシック" panose="020B0600070205080204" pitchFamily="50" charset="-128"/>
                <a:ea typeface="ＭＳ Ｐゴシック" panose="020B0600070205080204" pitchFamily="50" charset="-128"/>
              </a:rPr>
              <a:t>月</a:t>
            </a:r>
          </a:p>
        </p:txBody>
      </p:sp>
      <p:sp>
        <p:nvSpPr>
          <p:cNvPr id="3" name="正方形/長方形 2"/>
          <p:cNvSpPr/>
          <p:nvPr/>
        </p:nvSpPr>
        <p:spPr>
          <a:xfrm>
            <a:off x="189345" y="1246786"/>
            <a:ext cx="11720945" cy="2646365"/>
          </a:xfrm>
          <a:prstGeom prst="rect">
            <a:avLst/>
          </a:prstGeom>
          <a:ln w="12700">
            <a:solidFill>
              <a:schemeClr val="tx1"/>
            </a:solidFill>
          </a:ln>
        </p:spPr>
        <p:txBody>
          <a:bodyPr wrap="square">
            <a:spAutoFit/>
          </a:bodyPr>
          <a:lstStyle/>
          <a:p>
            <a:pPr algn="just">
              <a:lnSpc>
                <a:spcPct val="115000"/>
              </a:lnSpc>
              <a:spcAft>
                <a:spcPts val="0"/>
              </a:spcAft>
            </a:pPr>
            <a:r>
              <a:rPr lang="ja-JP" altLang="en-US" sz="21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1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2010</a:t>
            </a:r>
            <a:r>
              <a:rPr lang="ja-JP" altLang="ja-JP" sz="21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年秋にアメリカのテネシー州サウスフルトン市で起こった本当の話です。Ａさんの家が火事になりました。Ａさんは急いで消防署に電話をしました。ところが、火事が起こっているにもかかわらず、消防隊はＡさんの家に向かおうとしませんでした。消火活動が行われないまま、Ａさんの家は、どんどん燃えていきました。やがて、隣のＢさんの家へと、火は燃え広がっていきました。隣のＢさんの家に火が燃え移って、初めて消防隊が出動しました。現場に到着した消防隊が消火活動を行ったのは、火が燃え移ったＢさんの家だけでした。初めに火が出たＡさんの家に対して、消防隊は消火活動を全く行いませんでした。結局、Ａさんの家は全焼しました。</a:t>
            </a:r>
            <a:endParaRPr lang="ja-JP" altLang="ja-JP" sz="21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テキスト ボックス 3"/>
          <p:cNvSpPr txBox="1"/>
          <p:nvPr/>
        </p:nvSpPr>
        <p:spPr>
          <a:xfrm>
            <a:off x="4571537" y="785121"/>
            <a:ext cx="7269019" cy="461665"/>
          </a:xfrm>
          <a:prstGeom prst="rect">
            <a:avLst/>
          </a:prstGeom>
          <a:noFill/>
        </p:spPr>
        <p:txBody>
          <a:bodyPr wrap="square" rtlCol="0">
            <a:spAutoFit/>
          </a:bodyPr>
          <a:lstStyle/>
          <a:p>
            <a:r>
              <a:rPr lang="ja-JP" altLang="en-US" sz="2400" b="1" spc="-300" dirty="0"/>
              <a:t>（１）</a:t>
            </a:r>
            <a:r>
              <a:rPr kumimoji="1" lang="ja-JP" altLang="en-US" sz="2400" b="1" dirty="0"/>
              <a:t>日米の行政サービスの違いに関する考察</a:t>
            </a:r>
          </a:p>
        </p:txBody>
      </p:sp>
      <p:sp>
        <p:nvSpPr>
          <p:cNvPr id="5" name="正方形/長方形 4"/>
          <p:cNvSpPr/>
          <p:nvPr/>
        </p:nvSpPr>
        <p:spPr>
          <a:xfrm>
            <a:off x="4143983" y="4035749"/>
            <a:ext cx="7696573" cy="830997"/>
          </a:xfrm>
          <a:prstGeom prst="rect">
            <a:avLst/>
          </a:prstGeom>
          <a:ln>
            <a:solidFill>
              <a:schemeClr val="tx1"/>
            </a:solidFill>
          </a:ln>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cs typeface="Times New Roman" panose="02020603050405020304" pitchFamily="18" charset="0"/>
              </a:rPr>
              <a:t>発問　</a:t>
            </a:r>
            <a:r>
              <a:rPr lang="ja-JP" altLang="ja-JP" sz="2400" dirty="0">
                <a:latin typeface="ＭＳ Ｐゴシック" panose="020B0600070205080204" pitchFamily="50" charset="-128"/>
                <a:ea typeface="ＭＳ Ｐゴシック" panose="020B0600070205080204" pitchFamily="50" charset="-128"/>
                <a:cs typeface="Times New Roman" panose="02020603050405020304" pitchFamily="18" charset="0"/>
              </a:rPr>
              <a:t>消防隊がＡさんの家には何もしないで、Ｂさんの家だけに消火活動を行ったのはなぜでしょう。</a:t>
            </a:r>
            <a:endParaRPr lang="ja-JP" altLang="en-US" sz="2400" dirty="0">
              <a:latin typeface="ＭＳ Ｐゴシック" panose="020B0600070205080204" pitchFamily="50" charset="-128"/>
              <a:ea typeface="ＭＳ Ｐゴシック" panose="020B0600070205080204" pitchFamily="50" charset="-128"/>
            </a:endParaRPr>
          </a:p>
        </p:txBody>
      </p:sp>
      <p:sp>
        <p:nvSpPr>
          <p:cNvPr id="6" name="右矢印 5"/>
          <p:cNvSpPr/>
          <p:nvPr/>
        </p:nvSpPr>
        <p:spPr>
          <a:xfrm>
            <a:off x="4375676" y="5285330"/>
            <a:ext cx="895927" cy="118239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5735917" y="5276364"/>
            <a:ext cx="5830270" cy="1200329"/>
          </a:xfrm>
          <a:prstGeom prst="rect">
            <a:avLst/>
          </a:prstGeom>
          <a:ln>
            <a:solidFill>
              <a:schemeClr val="tx1"/>
            </a:solidFill>
          </a:ln>
        </p:spPr>
        <p:txBody>
          <a:bodyPr wrap="square">
            <a:spAutoFit/>
          </a:bodyPr>
          <a:lstStyle/>
          <a:p>
            <a:r>
              <a:rPr lang="ja-JP" altLang="ja-JP" sz="24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Ａさん</a:t>
            </a:r>
            <a:r>
              <a:rPr lang="ja-JP" altLang="en-US" sz="24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は、消防に関する料金を払っていないのに対して、</a:t>
            </a:r>
            <a:r>
              <a:rPr lang="ja-JP" altLang="ja-JP" sz="24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Ｂさんの家</a:t>
            </a:r>
            <a:r>
              <a:rPr lang="ja-JP" altLang="en-US" sz="2400"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は、料金を払っているから。</a:t>
            </a:r>
            <a:endParaRPr lang="ja-JP" altLang="en-US"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43704" y="-29315"/>
            <a:ext cx="11929353" cy="769441"/>
          </a:xfrm>
          <a:prstGeom prst="rect">
            <a:avLst/>
          </a:prstGeom>
        </p:spPr>
        <p:txBody>
          <a:bodyPr wrap="square">
            <a:spAutoFit/>
          </a:bodyPr>
          <a:lstStyle/>
          <a:p>
            <a:r>
              <a:rPr lang="ja-JP" altLang="en-US" dirty="0"/>
              <a:t> </a:t>
            </a:r>
            <a:r>
              <a:rPr lang="ja-JP" altLang="en-US" sz="4400" dirty="0">
                <a:latin typeface="HGS創英角ｺﾞｼｯｸUB" panose="020B0900000000000000" pitchFamily="50" charset="-128"/>
                <a:ea typeface="HGS創英角ｺﾞｼｯｸUB" panose="020B0900000000000000" pitchFamily="50" charset="-128"/>
              </a:rPr>
              <a:t>５・</a:t>
            </a:r>
            <a:r>
              <a:rPr lang="ja-JP" altLang="en-US" sz="4400" spc="-300" dirty="0">
                <a:latin typeface="HGS創英角ｺﾞｼｯｸUB" panose="020B0900000000000000" pitchFamily="50" charset="-128"/>
                <a:ea typeface="HGS創英角ｺﾞｼｯｸUB" panose="020B0900000000000000" pitchFamily="50" charset="-128"/>
              </a:rPr>
              <a:t>（１）</a:t>
            </a:r>
            <a:r>
              <a:rPr lang="ja-JP" altLang="en-US" sz="4400" dirty="0">
                <a:latin typeface="HGS創英角ｺﾞｼｯｸUB" panose="020B0900000000000000" pitchFamily="50" charset="-128"/>
                <a:ea typeface="HGS創英角ｺﾞｼｯｸUB" panose="020B0900000000000000" pitchFamily="50" charset="-128"/>
              </a:rPr>
              <a:t>税務署職員による租税教室について</a:t>
            </a:r>
            <a:endParaRPr lang="ja-JP" altLang="en-US" sz="6000" dirty="0">
              <a:latin typeface="HGS創英角ｺﾞｼｯｸUB" panose="020B0900000000000000" pitchFamily="50" charset="-128"/>
              <a:ea typeface="HGS創英角ｺﾞｼｯｸUB" panose="020B0900000000000000" pitchFamily="50" charset="-128"/>
            </a:endParaRPr>
          </a:p>
        </p:txBody>
      </p:sp>
      <p:pic>
        <p:nvPicPr>
          <p:cNvPr id="10" name="図 9"/>
          <p:cNvPicPr>
            <a:picLocks noChangeAspect="1"/>
          </p:cNvPicPr>
          <p:nvPr/>
        </p:nvPicPr>
        <p:blipFill>
          <a:blip r:embed="rId2"/>
          <a:stretch>
            <a:fillRect/>
          </a:stretch>
        </p:blipFill>
        <p:spPr>
          <a:xfrm>
            <a:off x="682446" y="3973072"/>
            <a:ext cx="2997223" cy="3044798"/>
          </a:xfrm>
          <a:prstGeom prst="rect">
            <a:avLst/>
          </a:prstGeom>
        </p:spPr>
      </p:pic>
    </p:spTree>
    <p:extLst>
      <p:ext uri="{BB962C8B-B14F-4D97-AF65-F5344CB8AC3E}">
        <p14:creationId xmlns:p14="http://schemas.microsoft.com/office/powerpoint/2010/main" val="89858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25550" y="130576"/>
            <a:ext cx="3066156" cy="4200769"/>
          </a:xfrm>
          <a:prstGeom prst="rect">
            <a:avLst/>
          </a:prstGeom>
        </p:spPr>
      </p:pic>
      <p:sp>
        <p:nvSpPr>
          <p:cNvPr id="4" name="正方形/長方形 3"/>
          <p:cNvSpPr/>
          <p:nvPr/>
        </p:nvSpPr>
        <p:spPr>
          <a:xfrm>
            <a:off x="3866205" y="371632"/>
            <a:ext cx="8157182" cy="2923877"/>
          </a:xfrm>
          <a:prstGeom prst="rect">
            <a:avLst/>
          </a:prstGeom>
          <a:ln w="12700">
            <a:solidFill>
              <a:schemeClr val="tx1"/>
            </a:solidFill>
          </a:ln>
        </p:spPr>
        <p:txBody>
          <a:bodyPr wrap="square">
            <a:spAutoFit/>
          </a:bodyPr>
          <a:lstStyle/>
          <a:p>
            <a:pPr algn="just">
              <a:lnSpc>
                <a:spcPct val="115000"/>
              </a:lnSpc>
              <a:spcAft>
                <a:spcPts val="0"/>
              </a:spcAft>
            </a:pP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　税金を負担している主人公が税のない社会を理想と考え、実際に税のない日本社会で生活することになりました。そこでは、当たり前と考えている様々なことが当たり前ではない社会でした。</a:t>
            </a:r>
            <a:endPar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ct val="115000"/>
              </a:lnSpc>
              <a:spcAft>
                <a:spcPts val="0"/>
              </a:spcAft>
            </a:pP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　・道路にあふれるゴミや穴</a:t>
            </a:r>
            <a:endPar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ct val="115000"/>
              </a:lnSpc>
              <a:spcAft>
                <a:spcPts val="0"/>
              </a:spcAft>
            </a:pP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　・有料である警察や消防</a:t>
            </a:r>
            <a:endPar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ct val="115000"/>
              </a:lnSpc>
              <a:spcAft>
                <a:spcPts val="0"/>
              </a:spcAft>
            </a:pP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　・街にあふれる未就学の子どもたちや仕事を求める老人たち</a:t>
            </a:r>
            <a:endPar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just">
              <a:lnSpc>
                <a:spcPct val="115000"/>
              </a:lnSpc>
              <a:spcAft>
                <a:spcPts val="0"/>
              </a:spcAft>
            </a:pP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　税によって整備されてきた公共サービスが日本社会の豊かさの根幹であったこと改めて気付かされるという内容である。</a:t>
            </a:r>
            <a:endPar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 name="正方形/長方形 4"/>
          <p:cNvSpPr/>
          <p:nvPr/>
        </p:nvSpPr>
        <p:spPr>
          <a:xfrm>
            <a:off x="3909318" y="3665073"/>
            <a:ext cx="8143046" cy="2286780"/>
          </a:xfrm>
          <a:prstGeom prst="rect">
            <a:avLst/>
          </a:prstGeom>
          <a:ln w="12700">
            <a:solidFill>
              <a:schemeClr val="tx1"/>
            </a:solidFill>
          </a:ln>
        </p:spPr>
        <p:txBody>
          <a:bodyPr wrap="square">
            <a:spAutoFit/>
          </a:bodyPr>
          <a:lstStyle/>
          <a:p>
            <a:pPr algn="just">
              <a:lnSpc>
                <a:spcPct val="115000"/>
              </a:lnSpc>
              <a:spcAft>
                <a:spcPts val="0"/>
              </a:spcAft>
            </a:pPr>
            <a:r>
              <a:rPr lang="ja-JP" altLang="en-US" sz="24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僕は最初「税金なんて別に必要ない」と思っていました。ですが、</a:t>
            </a:r>
            <a:r>
              <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rPr>
              <a:t>DVD</a:t>
            </a:r>
            <a:r>
              <a:rPr lang="ja-JP" altLang="en-US" sz="2000" kern="100" dirty="0">
                <a:latin typeface="ＭＳ 明朝" panose="02020609040205080304" pitchFamily="17" charset="-128"/>
                <a:ea typeface="ＭＳ 明朝" panose="02020609040205080304" pitchFamily="17" charset="-128"/>
                <a:cs typeface="Times New Roman" panose="02020603050405020304" pitchFamily="18" charset="0"/>
              </a:rPr>
              <a:t>を見た時、補修や手入れをしていないと、例えば、道路がここまでひどくなるんだと分かりました。他にも、消防車や救急車は有料になり、費用がものすごく高くなってしまいます。今回の租税教室で、税金があるからこそ、自分たちの地域がきれいになっていることが分かりました。税金の必要性を改めて考えることができました。</a:t>
            </a:r>
            <a:endParaRPr lang="en-US" altLang="ja-JP" sz="2000" kern="10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6" name="テキスト ボックス 5"/>
          <p:cNvSpPr txBox="1"/>
          <p:nvPr/>
        </p:nvSpPr>
        <p:spPr>
          <a:xfrm>
            <a:off x="3880340" y="3295509"/>
            <a:ext cx="7269019" cy="461665"/>
          </a:xfrm>
          <a:prstGeom prst="rect">
            <a:avLst/>
          </a:prstGeom>
          <a:noFill/>
        </p:spPr>
        <p:txBody>
          <a:bodyPr wrap="square" rtlCol="0">
            <a:spAutoFit/>
          </a:bodyPr>
          <a:lstStyle/>
          <a:p>
            <a:r>
              <a:rPr lang="ja-JP" altLang="en-US" sz="2400" spc="-300" dirty="0"/>
              <a:t>（３）</a:t>
            </a:r>
            <a:r>
              <a:rPr kumimoji="1" lang="ja-JP" altLang="en-US" sz="2400" dirty="0"/>
              <a:t>生徒の感想（中３男子）</a:t>
            </a:r>
          </a:p>
        </p:txBody>
      </p:sp>
      <p:sp>
        <p:nvSpPr>
          <p:cNvPr id="7" name="テキスト ボックス 6"/>
          <p:cNvSpPr txBox="1"/>
          <p:nvPr/>
        </p:nvSpPr>
        <p:spPr>
          <a:xfrm>
            <a:off x="3880340" y="2068"/>
            <a:ext cx="7269019" cy="461665"/>
          </a:xfrm>
          <a:prstGeom prst="rect">
            <a:avLst/>
          </a:prstGeom>
          <a:noFill/>
        </p:spPr>
        <p:txBody>
          <a:bodyPr wrap="square" rtlCol="0">
            <a:spAutoFit/>
          </a:bodyPr>
          <a:lstStyle/>
          <a:p>
            <a:r>
              <a:rPr kumimoji="1" lang="ja-JP" altLang="en-US" sz="2400" spc="-300" dirty="0"/>
              <a:t>（２）</a:t>
            </a:r>
            <a:r>
              <a:rPr kumimoji="1" lang="en-US" altLang="ja-JP" sz="2400" dirty="0"/>
              <a:t>DVD</a:t>
            </a:r>
            <a:r>
              <a:rPr kumimoji="1" lang="ja-JP" altLang="en-US" sz="2400" dirty="0"/>
              <a:t>視聴</a:t>
            </a:r>
          </a:p>
        </p:txBody>
      </p:sp>
      <p:pic>
        <p:nvPicPr>
          <p:cNvPr id="8" name="図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596572" y="4500998"/>
            <a:ext cx="3124112" cy="2039020"/>
          </a:xfrm>
          <a:prstGeom prst="rect">
            <a:avLst/>
          </a:prstGeom>
        </p:spPr>
      </p:pic>
      <p:sp>
        <p:nvSpPr>
          <p:cNvPr id="3" name="テキスト ボックス 2"/>
          <p:cNvSpPr txBox="1"/>
          <p:nvPr/>
        </p:nvSpPr>
        <p:spPr>
          <a:xfrm>
            <a:off x="3866204" y="6110654"/>
            <a:ext cx="8698003" cy="338554"/>
          </a:xfrm>
          <a:prstGeom prst="rect">
            <a:avLst/>
          </a:prstGeom>
          <a:noFill/>
        </p:spPr>
        <p:txBody>
          <a:bodyPr wrap="square" rtlCol="0">
            <a:spAutoFit/>
          </a:bodyPr>
          <a:lstStyle/>
          <a:p>
            <a:r>
              <a:rPr kumimoji="1" lang="ja-JP" altLang="en-US" sz="1600" dirty="0"/>
              <a:t>出典</a:t>
            </a:r>
            <a:r>
              <a:rPr lang="ja-JP" altLang="en-US" sz="1600" dirty="0"/>
              <a:t>：国税庁動画チャンネル「ご案内します　アナザーワールドへ（中学生向け）」</a:t>
            </a:r>
            <a:endParaRPr kumimoji="1" lang="ja-JP" altLang="en-US" sz="1600" dirty="0"/>
          </a:p>
        </p:txBody>
      </p:sp>
    </p:spTree>
    <p:extLst>
      <p:ext uri="{BB962C8B-B14F-4D97-AF65-F5344CB8AC3E}">
        <p14:creationId xmlns:p14="http://schemas.microsoft.com/office/powerpoint/2010/main" val="3044454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2761</Words>
  <Application>Microsoft Office PowerPoint</Application>
  <PresentationFormat>ワイド画面</PresentationFormat>
  <Paragraphs>147</Paragraphs>
  <Slides>24</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24</vt:i4>
      </vt:variant>
    </vt:vector>
  </HeadingPairs>
  <TitlesOfParts>
    <vt:vector size="33" baseType="lpstr">
      <vt:lpstr>HGP創英角ｺﾞｼｯｸUB</vt:lpstr>
      <vt:lpstr>HGS創英角ｺﾞｼｯｸUB</vt:lpstr>
      <vt:lpstr>ＭＳ Ｐゴシック</vt:lpstr>
      <vt:lpstr>ＭＳ 明朝</vt:lpstr>
      <vt:lpstr>游ゴシック</vt:lpstr>
      <vt:lpstr>游ゴシック Light</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2024-02-15T03:30:03Z</dcterms:created>
  <dcterms:modified xsi:type="dcterms:W3CDTF">2024-02-21T05:49:26Z</dcterms:modified>
</cp:coreProperties>
</file>